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7" r:id="rId1"/>
    <p:sldMasterId id="2147483688" r:id="rId2"/>
    <p:sldMasterId id="2147483726" r:id="rId3"/>
    <p:sldMasterId id="2147483738" r:id="rId4"/>
  </p:sldMasterIdLst>
  <p:notesMasterIdLst>
    <p:notesMasterId r:id="rId42"/>
  </p:notesMasterIdLst>
  <p:sldIdLst>
    <p:sldId id="310" r:id="rId5"/>
    <p:sldId id="349" r:id="rId6"/>
    <p:sldId id="373" r:id="rId7"/>
    <p:sldId id="345" r:id="rId8"/>
    <p:sldId id="278" r:id="rId9"/>
    <p:sldId id="314" r:id="rId10"/>
    <p:sldId id="286" r:id="rId11"/>
    <p:sldId id="308" r:id="rId12"/>
    <p:sldId id="320" r:id="rId13"/>
    <p:sldId id="315" r:id="rId14"/>
    <p:sldId id="404" r:id="rId15"/>
    <p:sldId id="398" r:id="rId16"/>
    <p:sldId id="399" r:id="rId17"/>
    <p:sldId id="400" r:id="rId18"/>
    <p:sldId id="401" r:id="rId19"/>
    <p:sldId id="402" r:id="rId20"/>
    <p:sldId id="403" r:id="rId21"/>
    <p:sldId id="372" r:id="rId22"/>
    <p:sldId id="289" r:id="rId23"/>
    <p:sldId id="371" r:id="rId24"/>
    <p:sldId id="377" r:id="rId25"/>
    <p:sldId id="378" r:id="rId26"/>
    <p:sldId id="386" r:id="rId27"/>
    <p:sldId id="387" r:id="rId28"/>
    <p:sldId id="388" r:id="rId29"/>
    <p:sldId id="358" r:id="rId30"/>
    <p:sldId id="390" r:id="rId31"/>
    <p:sldId id="391" r:id="rId32"/>
    <p:sldId id="393" r:id="rId33"/>
    <p:sldId id="394" r:id="rId34"/>
    <p:sldId id="397" r:id="rId35"/>
    <p:sldId id="363" r:id="rId36"/>
    <p:sldId id="395" r:id="rId37"/>
    <p:sldId id="360" r:id="rId38"/>
    <p:sldId id="344" r:id="rId39"/>
    <p:sldId id="405" r:id="rId40"/>
    <p:sldId id="396" r:id="rId41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836"/>
    <p:restoredTop sz="75566"/>
  </p:normalViewPr>
  <p:slideViewPr>
    <p:cSldViewPr snapToGrid="0">
      <p:cViewPr>
        <p:scale>
          <a:sx n="105" d="100"/>
          <a:sy n="105" d="100"/>
        </p:scale>
        <p:origin x="99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image1.pn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jpeg>
</file>

<file path=ppt/media/image2.tiff>
</file>

<file path=ppt/media/image3.pn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7021662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3742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3488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8711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5527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6567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65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6390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1169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149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4894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5103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81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4797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3270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7430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2700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1312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106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9156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6511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 use SBOL not </a:t>
            </a:r>
            <a:r>
              <a:rPr lang="en-US" dirty="0" err="1" smtClean="0"/>
              <a:t>genbank</a:t>
            </a:r>
            <a:r>
              <a:rPr lang="en-US" dirty="0" smtClean="0"/>
              <a:t>?</a:t>
            </a:r>
          </a:p>
          <a:p>
            <a:r>
              <a:rPr lang="en-US" dirty="0" smtClean="0"/>
              <a:t>Assemble template design first</a:t>
            </a:r>
          </a:p>
          <a:p>
            <a:r>
              <a:rPr lang="en-US" dirty="0" smtClean="0"/>
              <a:t>Template designs specify general function using SO type not</a:t>
            </a:r>
            <a:r>
              <a:rPr lang="en-US" baseline="0" dirty="0" smtClean="0"/>
              <a:t> sequences</a:t>
            </a:r>
            <a:endParaRPr lang="en-US" dirty="0" smtClean="0"/>
          </a:p>
          <a:p>
            <a:r>
              <a:rPr lang="en-US" dirty="0" smtClean="0"/>
              <a:t>- Researcher might want a template and then instantiate different variants</a:t>
            </a:r>
            <a:r>
              <a:rPr lang="en-US" baseline="0" dirty="0" smtClean="0"/>
              <a:t> of the design</a:t>
            </a: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Researcher might not want to disclose information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Researcher might</a:t>
            </a:r>
            <a:r>
              <a:rPr lang="en-US" baseline="0" dirty="0" smtClean="0"/>
              <a:t> simply want a visual diagram of a circuit’s 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704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1007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4171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966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9F0F-F5AE-429B-BEC1-B22995435AE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82F9F-69C6-4E20-93C8-CEF3E3CFA1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1293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9F0F-F5AE-429B-BEC1-B22995435AE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82F9F-69C6-4E20-93C8-CEF3E3CFA1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96360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9F0F-F5AE-429B-BEC1-B22995435AE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82F9F-69C6-4E20-93C8-CEF3E3CFA1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11606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9F0F-F5AE-429B-BEC1-B22995435AE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82F9F-69C6-4E20-93C8-CEF3E3CFA1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31263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9F0F-F5AE-429B-BEC1-B22995435AE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82F9F-69C6-4E20-93C8-CEF3E3CFA1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99117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9F0F-F5AE-429B-BEC1-B22995435AE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82F9F-69C6-4E20-93C8-CEF3E3CFA1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59294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9F0F-F5AE-429B-BEC1-B22995435AE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82F9F-69C6-4E20-93C8-CEF3E3CFA1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3683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9F0F-F5AE-429B-BEC1-B22995435AE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82F9F-69C6-4E20-93C8-CEF3E3CFA1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32452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9F0F-F5AE-429B-BEC1-B22995435AE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82F9F-69C6-4E20-93C8-CEF3E3CFA1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0341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9F0F-F5AE-429B-BEC1-B22995435AE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82F9F-69C6-4E20-93C8-CEF3E3CFA1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26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9F0F-F5AE-429B-BEC1-B22995435AE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82F9F-69C6-4E20-93C8-CEF3E3CFA1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06667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>
              <a:spcBef>
                <a:spcPts val="0"/>
              </a:spcBef>
              <a:buSzPct val="100000"/>
              <a:defRPr sz="3600"/>
            </a:lvl1pPr>
            <a:lvl2pPr algn="ctr">
              <a:spcBef>
                <a:spcPts val="0"/>
              </a:spcBef>
              <a:buSzPct val="100000"/>
              <a:defRPr sz="3600"/>
            </a:lvl2pPr>
            <a:lvl3pPr algn="ctr">
              <a:spcBef>
                <a:spcPts val="0"/>
              </a:spcBef>
              <a:buSzPct val="100000"/>
              <a:defRPr sz="3600"/>
            </a:lvl3pPr>
            <a:lvl4pPr algn="ctr">
              <a:spcBef>
                <a:spcPts val="0"/>
              </a:spcBef>
              <a:buSzPct val="100000"/>
              <a:defRPr sz="3600"/>
            </a:lvl4pPr>
            <a:lvl5pPr algn="ctr">
              <a:spcBef>
                <a:spcPts val="0"/>
              </a:spcBef>
              <a:buSzPct val="100000"/>
              <a:defRPr sz="3600"/>
            </a:lvl5pPr>
            <a:lvl6pPr algn="ctr">
              <a:spcBef>
                <a:spcPts val="0"/>
              </a:spcBef>
              <a:buSzPct val="100000"/>
              <a:defRPr sz="3600"/>
            </a:lvl6pPr>
            <a:lvl7pPr algn="ctr">
              <a:spcBef>
                <a:spcPts val="0"/>
              </a:spcBef>
              <a:buSzPct val="100000"/>
              <a:defRPr sz="3600"/>
            </a:lvl7pPr>
            <a:lvl8pPr algn="ctr">
              <a:spcBef>
                <a:spcPts val="0"/>
              </a:spcBef>
              <a:buSzPct val="100000"/>
              <a:defRPr sz="3600"/>
            </a:lvl8pPr>
            <a:lvl9pPr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709668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9A90-94AD-D14D-A73D-5D1A3B54207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01CE4-1E64-8548-B312-F25B04CDE89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058279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9A90-94AD-D14D-A73D-5D1A3B54207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01CE4-1E64-8548-B312-F25B04CDE89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38664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9A90-94AD-D14D-A73D-5D1A3B54207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01CE4-1E64-8548-B312-F25B04CDE89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781850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9A90-94AD-D14D-A73D-5D1A3B54207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01CE4-1E64-8548-B312-F25B04CDE89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359680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9A90-94AD-D14D-A73D-5D1A3B54207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01CE4-1E64-8548-B312-F25B04CDE89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6441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9A90-94AD-D14D-A73D-5D1A3B54207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01CE4-1E64-8548-B312-F25B04CDE89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51105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9A90-94AD-D14D-A73D-5D1A3B54207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01CE4-1E64-8548-B312-F25B04CDE89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053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9A90-94AD-D14D-A73D-5D1A3B54207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01CE4-1E64-8548-B312-F25B04CDE89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5196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2400"/>
            </a:lvl2pPr>
            <a:lvl3pPr>
              <a:spcBef>
                <a:spcPts val="0"/>
              </a:spcBef>
              <a:buSzPct val="100000"/>
              <a:defRPr sz="2400"/>
            </a:lvl3pPr>
            <a:lvl4pPr>
              <a:spcBef>
                <a:spcPts val="0"/>
              </a:spcBef>
              <a:buSzPct val="100000"/>
              <a:defRPr sz="2400"/>
            </a:lvl4pPr>
            <a:lvl5pPr>
              <a:spcBef>
                <a:spcPts val="0"/>
              </a:spcBef>
              <a:buSzPct val="100000"/>
              <a:defRPr sz="2400"/>
            </a:lvl5pPr>
            <a:lvl6pPr>
              <a:spcBef>
                <a:spcPts val="0"/>
              </a:spcBef>
              <a:buSzPct val="100000"/>
              <a:defRPr sz="2400"/>
            </a:lvl6pPr>
            <a:lvl7pPr>
              <a:spcBef>
                <a:spcPts val="0"/>
              </a:spcBef>
              <a:buSzPct val="100000"/>
              <a:defRPr sz="2400"/>
            </a:lvl7pPr>
            <a:lvl8pPr>
              <a:spcBef>
                <a:spcPts val="0"/>
              </a:spcBef>
              <a:buSzPct val="100000"/>
              <a:defRPr sz="2400"/>
            </a:lvl8pPr>
            <a:lvl9pPr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2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9A90-94AD-D14D-A73D-5D1A3B54207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01CE4-1E64-8548-B312-F25B04CDE89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81622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9A90-94AD-D14D-A73D-5D1A3B54207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01CE4-1E64-8548-B312-F25B04CDE89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32181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9A90-94AD-D14D-A73D-5D1A3B54207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01CE4-1E64-8548-B312-F25B04CDE89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5619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1E4BE-61F8-A84F-93AC-6C5931D8557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48844-202F-FC4F-91CA-683FC7A1605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09638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1E4BE-61F8-A84F-93AC-6C5931D8557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48844-202F-FC4F-91CA-683FC7A1605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072182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1E4BE-61F8-A84F-93AC-6C5931D8557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48844-202F-FC4F-91CA-683FC7A1605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072061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1E4BE-61F8-A84F-93AC-6C5931D8557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48844-202F-FC4F-91CA-683FC7A1605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018643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1E4BE-61F8-A84F-93AC-6C5931D8557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48844-202F-FC4F-91CA-683FC7A1605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19141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1E4BE-61F8-A84F-93AC-6C5931D8557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48844-202F-FC4F-91CA-683FC7A1605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32704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1E4BE-61F8-A84F-93AC-6C5931D8557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48844-202F-FC4F-91CA-683FC7A1605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9160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SzPct val="100000"/>
              <a:defRPr sz="4800"/>
            </a:lvl1pPr>
            <a:lvl2pPr>
              <a:spcBef>
                <a:spcPts val="0"/>
              </a:spcBef>
              <a:buSzPct val="100000"/>
              <a:defRPr sz="4800"/>
            </a:lvl2pPr>
            <a:lvl3pPr>
              <a:spcBef>
                <a:spcPts val="0"/>
              </a:spcBef>
              <a:buSzPct val="100000"/>
              <a:defRPr sz="4800"/>
            </a:lvl3pPr>
            <a:lvl4pPr>
              <a:spcBef>
                <a:spcPts val="0"/>
              </a:spcBef>
              <a:buSzPct val="100000"/>
              <a:defRPr sz="4800"/>
            </a:lvl4pPr>
            <a:lvl5pPr>
              <a:spcBef>
                <a:spcPts val="0"/>
              </a:spcBef>
              <a:buSzPct val="100000"/>
              <a:defRPr sz="4800"/>
            </a:lvl5pPr>
            <a:lvl6pPr>
              <a:spcBef>
                <a:spcPts val="0"/>
              </a:spcBef>
              <a:buSzPct val="100000"/>
              <a:defRPr sz="4800"/>
            </a:lvl6pPr>
            <a:lvl7pPr>
              <a:spcBef>
                <a:spcPts val="0"/>
              </a:spcBef>
              <a:buSzPct val="100000"/>
              <a:defRPr sz="4800"/>
            </a:lvl7pPr>
            <a:lvl8pPr>
              <a:spcBef>
                <a:spcPts val="0"/>
              </a:spcBef>
              <a:buSzPct val="100000"/>
              <a:defRPr sz="4800"/>
            </a:lvl8pPr>
            <a:lvl9pPr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1E4BE-61F8-A84F-93AC-6C5931D8557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48844-202F-FC4F-91CA-683FC7A1605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866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1E4BE-61F8-A84F-93AC-6C5931D8557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48844-202F-FC4F-91CA-683FC7A1605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354844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1E4BE-61F8-A84F-93AC-6C5931D8557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48844-202F-FC4F-91CA-683FC7A1605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78789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1E4BE-61F8-A84F-93AC-6C5931D8557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7/31/18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48844-202F-FC4F-91CA-683FC7A1605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37626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311701" y="445026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311701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8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978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/>
        </p:nvSpPr>
        <p:spPr>
          <a:xfrm>
            <a:off x="4572000" y="-125"/>
            <a:ext cx="4572000" cy="5143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200"/>
            </a:lvl1pPr>
            <a:lvl2pPr algn="ctr">
              <a:spcBef>
                <a:spcPts val="0"/>
              </a:spcBef>
              <a:buSzPct val="100000"/>
              <a:defRPr sz="4200"/>
            </a:lvl2pPr>
            <a:lvl3pPr algn="ctr">
              <a:spcBef>
                <a:spcPts val="0"/>
              </a:spcBef>
              <a:buSzPct val="100000"/>
              <a:defRPr sz="4200"/>
            </a:lvl3pPr>
            <a:lvl4pPr algn="ctr">
              <a:spcBef>
                <a:spcPts val="0"/>
              </a:spcBef>
              <a:buSzPct val="100000"/>
              <a:defRPr sz="4200"/>
            </a:lvl4pPr>
            <a:lvl5pPr algn="ctr">
              <a:spcBef>
                <a:spcPts val="0"/>
              </a:spcBef>
              <a:buSzPct val="100000"/>
              <a:defRPr sz="4200"/>
            </a:lvl5pPr>
            <a:lvl6pPr algn="ctr">
              <a:spcBef>
                <a:spcPts val="0"/>
              </a:spcBef>
              <a:buSzPct val="100000"/>
              <a:defRPr sz="4200"/>
            </a:lvl6pPr>
            <a:lvl7pPr algn="ctr">
              <a:spcBef>
                <a:spcPts val="0"/>
              </a:spcBef>
              <a:buSzPct val="100000"/>
              <a:defRPr sz="4200"/>
            </a:lvl7pPr>
            <a:lvl8pPr algn="ctr">
              <a:spcBef>
                <a:spcPts val="0"/>
              </a:spcBef>
              <a:buSzPct val="100000"/>
              <a:defRPr sz="4200"/>
            </a:lvl8pPr>
            <a:lvl9pPr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199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599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12000"/>
            </a:lvl1pPr>
            <a:lvl2pPr algn="ctr">
              <a:spcBef>
                <a:spcPts val="0"/>
              </a:spcBef>
              <a:buSzPct val="100000"/>
              <a:defRPr sz="12000"/>
            </a:lvl2pPr>
            <a:lvl3pPr algn="ctr">
              <a:spcBef>
                <a:spcPts val="0"/>
              </a:spcBef>
              <a:buSzPct val="100000"/>
              <a:defRPr sz="12000"/>
            </a:lvl3pPr>
            <a:lvl4pPr algn="ctr">
              <a:spcBef>
                <a:spcPts val="0"/>
              </a:spcBef>
              <a:buSzPct val="100000"/>
              <a:defRPr sz="12000"/>
            </a:lvl4pPr>
            <a:lvl5pPr algn="ctr">
              <a:spcBef>
                <a:spcPts val="0"/>
              </a:spcBef>
              <a:buSzPct val="100000"/>
              <a:defRPr sz="12000"/>
            </a:lvl5pPr>
            <a:lvl6pPr algn="ctr">
              <a:spcBef>
                <a:spcPts val="0"/>
              </a:spcBef>
              <a:buSzPct val="100000"/>
              <a:defRPr sz="12000"/>
            </a:lvl6pPr>
            <a:lvl7pPr algn="ctr">
              <a:spcBef>
                <a:spcPts val="0"/>
              </a:spcBef>
              <a:buSzPct val="100000"/>
              <a:defRPr sz="12000"/>
            </a:lvl7pPr>
            <a:lvl8pPr algn="ctr">
              <a:spcBef>
                <a:spcPts val="0"/>
              </a:spcBef>
              <a:buSzPct val="100000"/>
              <a:defRPr sz="12000"/>
            </a:lvl8pPr>
            <a:lvl9pPr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599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>
              <a:spcBef>
                <a:spcPts val="0"/>
              </a:spcBef>
              <a:buSzPct val="100000"/>
              <a:defRPr sz="3600"/>
            </a:lvl1pPr>
            <a:lvl2pPr algn="ctr">
              <a:spcBef>
                <a:spcPts val="0"/>
              </a:spcBef>
              <a:buSzPct val="100000"/>
              <a:defRPr sz="3600"/>
            </a:lvl2pPr>
            <a:lvl3pPr algn="ctr">
              <a:spcBef>
                <a:spcPts val="0"/>
              </a:spcBef>
              <a:buSzPct val="100000"/>
              <a:defRPr sz="3600"/>
            </a:lvl3pPr>
            <a:lvl4pPr algn="ctr">
              <a:spcBef>
                <a:spcPts val="0"/>
              </a:spcBef>
              <a:buSzPct val="100000"/>
              <a:defRPr sz="3600"/>
            </a:lvl4pPr>
            <a:lvl5pPr algn="ctr">
              <a:spcBef>
                <a:spcPts val="0"/>
              </a:spcBef>
              <a:buSzPct val="100000"/>
              <a:defRPr sz="3600"/>
            </a:lvl5pPr>
            <a:lvl6pPr algn="ctr">
              <a:spcBef>
                <a:spcPts val="0"/>
              </a:spcBef>
              <a:buSzPct val="100000"/>
              <a:defRPr sz="3600"/>
            </a:lvl6pPr>
            <a:lvl7pPr algn="ctr">
              <a:spcBef>
                <a:spcPts val="0"/>
              </a:spcBef>
              <a:buSzPct val="100000"/>
              <a:defRPr sz="3600"/>
            </a:lvl7pPr>
            <a:lvl8pPr algn="ctr">
              <a:spcBef>
                <a:spcPts val="0"/>
              </a:spcBef>
              <a:buSzPct val="100000"/>
              <a:defRPr sz="3600"/>
            </a:lvl8pPr>
            <a:lvl9pPr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31761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FA926CC4-53D9-FB45-A23A-256452DC013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C9935-7A56-9248-9AC0-38E462BA23A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826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2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1" Type="http://schemas.openxmlformats.org/officeDocument/2006/relationships/slideLayout" Target="../slideLayouts/slideLayout33.xml"/><Relationship Id="rId2" Type="http://schemas.openxmlformats.org/officeDocument/2006/relationships/slideLayout" Target="../slideLayouts/slideLayout34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slideLayout" Target="../slideLayouts/slideLayout39.xml"/><Relationship Id="rId8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713" r:id="rId8"/>
    <p:sldLayoutId id="2147483752" r:id="rId9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BE9F0F-F5AE-429B-BEC1-B22995435AEB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/>
              <a:t>7/31/18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E82F9F-69C6-4E20-93C8-CEF3E3CFA1EF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/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6081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51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19A90-94AD-D14D-A73D-5D1A3B54207D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"/>
                <a:cs typeface=""/>
              </a:rPr>
              <a:pPr/>
              <a:t>7/31/18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"/>
              <a:cs typeface="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"/>
              <a:cs typeface="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801CE4-1E64-8548-B312-F25B04CDE890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"/>
                <a:cs typeface=""/>
              </a:rPr>
              <a:pPr/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330961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1E4BE-61F8-A84F-93AC-6C5931D85570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"/>
                <a:cs typeface=""/>
              </a:rPr>
              <a:pPr/>
              <a:t>7/31/18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"/>
              <a:cs typeface="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"/>
              <a:cs typeface="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48844-202F-FC4F-91CA-683FC7A1605A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"/>
                <a:cs typeface=""/>
              </a:rPr>
              <a:pPr/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965234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ynbiodex.github.io/libSBOL/getting_started.html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0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ysbol2.readthedocs.io/en/latest/" TargetMode="External"/><Relationship Id="rId4" Type="http://schemas.openxmlformats.org/officeDocument/2006/relationships/hyperlink" Target="https://github.com/SynBioDex/pySBO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2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image" Target="../media/image13.tiff"/><Relationship Id="rId3" Type="http://schemas.openxmlformats.org/officeDocument/2006/relationships/image" Target="../media/image14.tif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6.tiff"/><Relationship Id="rId5" Type="http://schemas.openxmlformats.org/officeDocument/2006/relationships/image" Target="../media/image17.tiff"/><Relationship Id="rId6" Type="http://schemas.openxmlformats.org/officeDocument/2006/relationships/hyperlink" Target="http://www.nsf.gov/awardsearch/showAward?AWD_ID=1355909" TargetMode="External"/><Relationship Id="rId7" Type="http://schemas.openxmlformats.org/officeDocument/2006/relationships/image" Target="../media/image1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698" y="2394149"/>
            <a:ext cx="8520599" cy="841800"/>
          </a:xfrm>
        </p:spPr>
        <p:txBody>
          <a:bodyPr/>
          <a:lstStyle/>
          <a:p>
            <a:r>
              <a:rPr lang="en-US" b="1" dirty="0" smtClean="0"/>
              <a:t>Introduction to </a:t>
            </a:r>
            <a:r>
              <a:rPr lang="en-US" b="1" dirty="0" err="1" smtClean="0"/>
              <a:t>pySBOL</a:t>
            </a:r>
            <a:r>
              <a:rPr lang="en-US" b="1" dirty="0" smtClean="0"/>
              <a:t> </a:t>
            </a:r>
            <a:r>
              <a:rPr lang="en-US" b="1" dirty="0" smtClean="0"/>
              <a:t>(Python</a:t>
            </a:r>
            <a:r>
              <a:rPr lang="en-US" b="1" dirty="0"/>
              <a:t>)</a:t>
            </a:r>
            <a:br>
              <a:rPr lang="en-US" b="1" dirty="0"/>
            </a:br>
            <a:r>
              <a:rPr lang="en-US" b="1" dirty="0"/>
              <a:t> </a:t>
            </a:r>
            <a:r>
              <a:rPr lang="en-US" b="1" dirty="0" smtClean="0"/>
              <a:t>&amp; </a:t>
            </a:r>
            <a:r>
              <a:rPr lang="en-US" b="1" dirty="0" err="1" smtClean="0"/>
              <a:t>libSBOL</a:t>
            </a:r>
            <a:r>
              <a:rPr lang="en-US" b="1" dirty="0" smtClean="0"/>
              <a:t> </a:t>
            </a:r>
            <a:r>
              <a:rPr lang="en-US" b="1" dirty="0"/>
              <a:t>(C</a:t>
            </a:r>
            <a:r>
              <a:rPr lang="en-US" b="1" dirty="0" smtClean="0"/>
              <a:t>++)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2400" dirty="0" smtClean="0"/>
              <a:t>Bryan Bartley</a:t>
            </a:r>
            <a:br>
              <a:rPr lang="en-US" sz="2400" dirty="0" smtClean="0"/>
            </a:br>
            <a:r>
              <a:rPr lang="en-US" sz="2400" dirty="0" err="1" smtClean="0"/>
              <a:t>bartleyba@sbolstandard.org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Raytheon-BBN Technologies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Cambridge, MA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3284" y="1907551"/>
            <a:ext cx="1197429" cy="1328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919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701" y="2171170"/>
            <a:ext cx="7511500" cy="841800"/>
          </a:xfrm>
        </p:spPr>
        <p:txBody>
          <a:bodyPr/>
          <a:lstStyle/>
          <a:p>
            <a:r>
              <a:rPr lang="en-US" b="1" dirty="0"/>
              <a:t>Library Implementation </a:t>
            </a:r>
            <a:r>
              <a:rPr lang="en-US" b="1" dirty="0" smtClean="0"/>
              <a:t>and Specification Document are Closely Correlated 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87427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2212865"/>
            <a:ext cx="8520599" cy="572699"/>
          </a:xfrm>
        </p:spPr>
        <p:txBody>
          <a:bodyPr/>
          <a:lstStyle/>
          <a:p>
            <a:pPr algn="ctr"/>
            <a:r>
              <a:rPr lang="en-US" dirty="0" smtClean="0"/>
              <a:t>See Getting Started </a:t>
            </a:r>
            <a:r>
              <a:rPr lang="en-US" dirty="0"/>
              <a:t>with SBOL</a:t>
            </a:r>
            <a:br>
              <a:rPr lang="en-US" dirty="0"/>
            </a:br>
            <a:r>
              <a:rPr lang="en-US" sz="1800" dirty="0">
                <a:hlinkClick r:id="rId3"/>
              </a:rPr>
              <a:t>http://</a:t>
            </a:r>
            <a:r>
              <a:rPr lang="en-US" sz="1800" dirty="0" err="1" smtClean="0">
                <a:hlinkClick r:id="rId3"/>
              </a:rPr>
              <a:t>synbiodex.github.io</a:t>
            </a:r>
            <a:r>
              <a:rPr lang="en-US" sz="1800" dirty="0" smtClean="0">
                <a:hlinkClick r:id="rId3"/>
              </a:rPr>
              <a:t>/</a:t>
            </a:r>
            <a:r>
              <a:rPr lang="en-US" sz="1800" dirty="0" err="1" smtClean="0">
                <a:hlinkClick r:id="rId3"/>
              </a:rPr>
              <a:t>libSBOL</a:t>
            </a:r>
            <a:r>
              <a:rPr lang="en-US" sz="1800" dirty="0" smtClean="0">
                <a:hlinkClick r:id="rId3"/>
              </a:rPr>
              <a:t>/</a:t>
            </a:r>
            <a:r>
              <a:rPr lang="en-US" sz="1800" dirty="0" err="1" smtClean="0">
                <a:hlinkClick r:id="rId3"/>
              </a:rPr>
              <a:t>getting_started.html</a:t>
            </a:r>
            <a:endParaRPr lang="en-US" sz="1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0"/>
            <a:ext cx="9115883" cy="5143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329216" y="383533"/>
            <a:ext cx="28147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rgbClr val="C00000"/>
                </a:solidFill>
              </a:rPr>
              <a:t>The examples in the online documentation is the </a:t>
            </a:r>
            <a:r>
              <a:rPr lang="en-US" b="1" i="1" dirty="0" smtClean="0">
                <a:solidFill>
                  <a:srgbClr val="C00000"/>
                </a:solidFill>
              </a:rPr>
              <a:t>first</a:t>
            </a:r>
            <a:r>
              <a:rPr lang="en-US" i="1" dirty="0" smtClean="0">
                <a:solidFill>
                  <a:srgbClr val="C00000"/>
                </a:solidFill>
              </a:rPr>
              <a:t> point of entry for understanding the Python API</a:t>
            </a:r>
          </a:p>
        </p:txBody>
      </p:sp>
    </p:spTree>
    <p:extLst>
      <p:ext uri="{BB962C8B-B14F-4D97-AF65-F5344CB8AC3E}">
        <p14:creationId xmlns:p14="http://schemas.microsoft.com/office/powerpoint/2010/main" val="1748020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loud 24"/>
          <p:cNvSpPr/>
          <p:nvPr/>
        </p:nvSpPr>
        <p:spPr>
          <a:xfrm>
            <a:off x="2164080" y="1412240"/>
            <a:ext cx="4815840" cy="2743200"/>
          </a:xfrm>
          <a:prstGeom prst="cloud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an 11"/>
          <p:cNvSpPr/>
          <p:nvPr/>
        </p:nvSpPr>
        <p:spPr>
          <a:xfrm>
            <a:off x="3271520" y="2153920"/>
            <a:ext cx="426720" cy="629920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an 12"/>
          <p:cNvSpPr/>
          <p:nvPr/>
        </p:nvSpPr>
        <p:spPr>
          <a:xfrm>
            <a:off x="4358640" y="3241040"/>
            <a:ext cx="426720" cy="629920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an 13"/>
          <p:cNvSpPr/>
          <p:nvPr/>
        </p:nvSpPr>
        <p:spPr>
          <a:xfrm>
            <a:off x="5059680" y="1838960"/>
            <a:ext cx="426720" cy="629920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>
            <a:stCxn id="12" idx="3"/>
            <a:endCxn id="13" idx="2"/>
          </p:cNvCxnSpPr>
          <p:nvPr/>
        </p:nvCxnSpPr>
        <p:spPr>
          <a:xfrm>
            <a:off x="3484880" y="2783840"/>
            <a:ext cx="873760" cy="77216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2" idx="4"/>
            <a:endCxn id="14" idx="2"/>
          </p:cNvCxnSpPr>
          <p:nvPr/>
        </p:nvCxnSpPr>
        <p:spPr>
          <a:xfrm flipV="1">
            <a:off x="3698240" y="2153920"/>
            <a:ext cx="1361440" cy="31496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4" idx="3"/>
            <a:endCxn id="13" idx="4"/>
          </p:cNvCxnSpPr>
          <p:nvPr/>
        </p:nvCxnSpPr>
        <p:spPr>
          <a:xfrm flipH="1">
            <a:off x="4785360" y="2468880"/>
            <a:ext cx="487680" cy="108712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itle 1"/>
          <p:cNvSpPr txBox="1">
            <a:spLocks/>
          </p:cNvSpPr>
          <p:nvPr/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/>
              <a:t>SBOL Integrates Data Across </a:t>
            </a:r>
            <a:r>
              <a:rPr lang="en-US" b="1" dirty="0" smtClean="0"/>
              <a:t>the Semantic Web</a:t>
            </a:r>
            <a:endParaRPr lang="en-US" b="1" dirty="0"/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311700" y="4499010"/>
            <a:ext cx="8520599" cy="572699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i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E</a:t>
            </a:r>
            <a:r>
              <a:rPr lang="en-US" sz="1400" i="1" dirty="0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very </a:t>
            </a:r>
            <a:r>
              <a:rPr lang="en-US" sz="1400" i="1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SBOL data </a:t>
            </a:r>
            <a:r>
              <a:rPr lang="en-US" sz="1400" i="1" dirty="0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object has a uniform </a:t>
            </a:r>
            <a:r>
              <a:rPr lang="en-US" sz="1400" i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r</a:t>
            </a:r>
            <a:r>
              <a:rPr lang="en-US" sz="1400" i="1" dirty="0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esource identifier (URI). </a:t>
            </a:r>
            <a:endParaRPr lang="en-US" sz="1400" i="1" dirty="0">
              <a:solidFill>
                <a:srgbClr val="C00000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665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Every SBOL Objects has a Uniform Resource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Identifier 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(URI). 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2017402" y="1898362"/>
            <a:ext cx="4930685" cy="1369857"/>
            <a:chOff x="2107978" y="2736594"/>
            <a:chExt cx="6574245" cy="1826477"/>
          </a:xfrm>
        </p:grpSpPr>
        <p:sp>
          <p:nvSpPr>
            <p:cNvPr id="16" name="Right Brace 15"/>
            <p:cNvSpPr/>
            <p:nvPr/>
          </p:nvSpPr>
          <p:spPr>
            <a:xfrm rot="5400000">
              <a:off x="2370170" y="3298428"/>
              <a:ext cx="554182" cy="912312"/>
            </a:xfrm>
            <a:prstGeom prst="rightBrace">
              <a:avLst/>
            </a:prstGeom>
            <a:noFill/>
            <a:ln w="4445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endParaRPr>
            </a:p>
          </p:txBody>
        </p:sp>
        <p:sp>
          <p:nvSpPr>
            <p:cNvPr id="17" name="Right Brace 16"/>
            <p:cNvSpPr/>
            <p:nvPr/>
          </p:nvSpPr>
          <p:spPr>
            <a:xfrm rot="5400000">
              <a:off x="4145970" y="2718956"/>
              <a:ext cx="568038" cy="2057401"/>
            </a:xfrm>
            <a:prstGeom prst="rightBrace">
              <a:avLst/>
            </a:prstGeom>
            <a:noFill/>
            <a:ln w="4445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endParaRPr>
            </a:p>
          </p:txBody>
        </p:sp>
        <p:sp>
          <p:nvSpPr>
            <p:cNvPr id="18" name="Right Brace 17"/>
            <p:cNvSpPr/>
            <p:nvPr/>
          </p:nvSpPr>
          <p:spPr>
            <a:xfrm rot="5400000">
              <a:off x="7736415" y="3550841"/>
              <a:ext cx="523479" cy="435951"/>
            </a:xfrm>
            <a:prstGeom prst="rightBrace">
              <a:avLst/>
            </a:prstGeom>
            <a:noFill/>
            <a:ln w="4445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endParaRPr>
            </a:p>
          </p:txBody>
        </p:sp>
        <p:sp>
          <p:nvSpPr>
            <p:cNvPr id="19" name="Right Brace 18"/>
            <p:cNvSpPr/>
            <p:nvPr/>
          </p:nvSpPr>
          <p:spPr>
            <a:xfrm rot="5400000">
              <a:off x="6355851" y="2765151"/>
              <a:ext cx="634933" cy="2004197"/>
            </a:xfrm>
            <a:prstGeom prst="rightBrace">
              <a:avLst/>
            </a:prstGeom>
            <a:noFill/>
            <a:ln w="4445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135689" y="2736594"/>
              <a:ext cx="6140825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7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http://</a:t>
              </a:r>
              <a:r>
                <a:rPr kumimoji="0" lang="en-US" sz="27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sys-</a:t>
              </a:r>
              <a:r>
                <a:rPr kumimoji="0" lang="en-US" sz="27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bio.org</a:t>
              </a:r>
              <a:r>
                <a:rPr kumimoji="0" lang="en-US" sz="27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/</a:t>
              </a:r>
              <a:r>
                <a:rPr kumimoji="0" lang="en-US" sz="27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my_design</a:t>
              </a:r>
              <a:r>
                <a:rPr kumimoji="0" lang="en-US" sz="27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/1</a:t>
              </a:r>
              <a:endParaRPr kumimoji="0" lang="en-US" sz="27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107978" y="4045530"/>
              <a:ext cx="1218710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scheme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805152" y="4003966"/>
              <a:ext cx="1686786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smtClean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namespace</a:t>
              </a:r>
              <a:endPara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999271" y="4062712"/>
              <a:ext cx="1384140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smtClean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displayId</a:t>
              </a:r>
              <a:endPara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508398" y="4070628"/>
              <a:ext cx="1173825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smtClean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version</a:t>
              </a:r>
              <a:endPara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464865" y="3577712"/>
            <a:ext cx="6736644" cy="1369858"/>
            <a:chOff x="2107978" y="2736594"/>
            <a:chExt cx="8982189" cy="1826478"/>
          </a:xfrm>
        </p:grpSpPr>
        <p:sp>
          <p:nvSpPr>
            <p:cNvPr id="14" name="Right Brace 13"/>
            <p:cNvSpPr/>
            <p:nvPr/>
          </p:nvSpPr>
          <p:spPr>
            <a:xfrm rot="5400000">
              <a:off x="2370170" y="3298428"/>
              <a:ext cx="554182" cy="912312"/>
            </a:xfrm>
            <a:prstGeom prst="rightBrace">
              <a:avLst/>
            </a:prstGeom>
            <a:noFill/>
            <a:ln w="4445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endParaRPr>
            </a:p>
          </p:txBody>
        </p:sp>
        <p:sp>
          <p:nvSpPr>
            <p:cNvPr id="25" name="Right Brace 24"/>
            <p:cNvSpPr/>
            <p:nvPr/>
          </p:nvSpPr>
          <p:spPr>
            <a:xfrm rot="5400000">
              <a:off x="4145970" y="2718956"/>
              <a:ext cx="568038" cy="2057401"/>
            </a:xfrm>
            <a:prstGeom prst="rightBrace">
              <a:avLst/>
            </a:prstGeom>
            <a:noFill/>
            <a:ln w="4445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endParaRPr>
            </a:p>
          </p:txBody>
        </p:sp>
        <p:sp>
          <p:nvSpPr>
            <p:cNvPr id="26" name="Right Brace 25"/>
            <p:cNvSpPr/>
            <p:nvPr/>
          </p:nvSpPr>
          <p:spPr>
            <a:xfrm rot="5400000">
              <a:off x="9778403" y="3554766"/>
              <a:ext cx="612928" cy="440679"/>
            </a:xfrm>
            <a:prstGeom prst="rightBrace">
              <a:avLst/>
            </a:prstGeom>
            <a:noFill/>
            <a:ln w="4445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endParaRPr>
            </a:p>
          </p:txBody>
        </p:sp>
        <p:sp>
          <p:nvSpPr>
            <p:cNvPr id="27" name="Right Brace 26"/>
            <p:cNvSpPr/>
            <p:nvPr/>
          </p:nvSpPr>
          <p:spPr>
            <a:xfrm rot="5400000">
              <a:off x="8431260" y="2858137"/>
              <a:ext cx="607223" cy="1845931"/>
            </a:xfrm>
            <a:prstGeom prst="rightBrace">
              <a:avLst/>
            </a:prstGeom>
            <a:noFill/>
            <a:ln w="4445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135689" y="2736594"/>
              <a:ext cx="8207288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7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http://</a:t>
              </a:r>
              <a:r>
                <a:rPr kumimoji="0" lang="en-US" sz="27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sys-</a:t>
              </a:r>
              <a:r>
                <a:rPr kumimoji="0" lang="en-US" sz="27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bio.org</a:t>
              </a:r>
              <a:r>
                <a:rPr kumimoji="0" lang="en-US" sz="27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/</a:t>
              </a:r>
              <a:r>
                <a:rPr kumimoji="0" lang="en-US" sz="27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SBOLClass</a:t>
              </a:r>
              <a:r>
                <a:rPr kumimoji="0" lang="en-US" sz="27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/</a:t>
              </a:r>
              <a:r>
                <a:rPr kumimoji="0" lang="en-US" sz="27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my_design</a:t>
              </a:r>
              <a:r>
                <a:rPr kumimoji="0" lang="en-US" sz="27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/1</a:t>
              </a:r>
              <a:endParaRPr kumimoji="0" lang="en-US" sz="27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107978" y="4045530"/>
              <a:ext cx="1218710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scheme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805152" y="4003966"/>
              <a:ext cx="1686786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smtClean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namespace</a:t>
              </a:r>
              <a:endPara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139957" y="4062712"/>
              <a:ext cx="1384140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smtClean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displayId</a:t>
              </a:r>
              <a:endPara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916342" y="4070629"/>
              <a:ext cx="1173825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smtClean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version</a:t>
              </a:r>
              <a:endPara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endParaRPr>
            </a:p>
          </p:txBody>
        </p:sp>
      </p:grpSp>
      <p:sp>
        <p:nvSpPr>
          <p:cNvPr id="33" name="Right Brace 32"/>
          <p:cNvSpPr/>
          <p:nvPr/>
        </p:nvSpPr>
        <p:spPr>
          <a:xfrm rot="5400000">
            <a:off x="4595087" y="3605021"/>
            <a:ext cx="476200" cy="1503148"/>
          </a:xfrm>
          <a:prstGeom prst="rightBrace">
            <a:avLst/>
          </a:prstGeom>
          <a:noFill/>
          <a:ln w="444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515737" y="4556344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rPr>
              <a:t>type</a:t>
            </a:r>
            <a:endParaRPr kumimoji="0" lang="en-US" sz="1800" b="1" i="0" u="none" strike="noStrike" kern="120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343588" y="1657930"/>
            <a:ext cx="8520599" cy="572699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i="1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“Compliant” URIs</a:t>
            </a:r>
            <a:endParaRPr lang="en-US" sz="1400" i="1" dirty="0">
              <a:solidFill>
                <a:srgbClr val="C0000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6" name="Title 1"/>
          <p:cNvSpPr txBox="1">
            <a:spLocks/>
          </p:cNvSpPr>
          <p:nvPr/>
        </p:nvSpPr>
        <p:spPr>
          <a:xfrm>
            <a:off x="343588" y="3362367"/>
            <a:ext cx="8520599" cy="572699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i="1" dirty="0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Typed URIs</a:t>
            </a:r>
            <a:endParaRPr lang="en-US" sz="1400" i="1" dirty="0">
              <a:solidFill>
                <a:srgbClr val="C00000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69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An Example Constructor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96760" y="2144817"/>
            <a:ext cx="9645100" cy="1184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  <a:ea typeface="Menlo" charset="0"/>
                <a:cs typeface="Menlo" charset="0"/>
              </a:rPr>
              <a:t>&gt;&gt;&gt;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setHomespace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('http://sys-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bio.org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')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  <a:ea typeface="Menlo" charset="0"/>
                <a:cs typeface="Menlo" charset="0"/>
              </a:rPr>
              <a:t>&gt;&gt;&gt; cd0 =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ComponentDefinition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'cd0’, BIOPAX_DNA)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  <a:ea typeface="Menlo" charset="0"/>
                <a:cs typeface="Menlo" charset="0"/>
              </a:rPr>
              <a:t>&gt;&gt;&gt; print cd0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  <a:ea typeface="Menlo" charset="0"/>
                <a:cs typeface="Menlo" charset="0"/>
              </a:rPr>
              <a:t>http://sys-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bio.org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/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ComponentDefinition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/cd0/1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052320" y="1503680"/>
            <a:ext cx="765450" cy="556498"/>
          </a:xfrm>
          <a:prstGeom prst="straightConnector1">
            <a:avLst/>
          </a:prstGeom>
          <a:ln w="38100">
            <a:solidFill>
              <a:srgbClr val="CC00CC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11700" y="1138793"/>
            <a:ext cx="36166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rgbClr val="C00000"/>
                </a:solidFill>
              </a:rPr>
              <a:t>Sets default namespace for URI generation</a:t>
            </a:r>
            <a:endParaRPr lang="en-US" i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5017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An Example Constructor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49923" y="1750209"/>
            <a:ext cx="9645100" cy="1184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  <a:ea typeface="Menlo" charset="0"/>
                <a:cs typeface="Menlo" charset="0"/>
              </a:rPr>
              <a:t>&gt;&gt;&gt;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setHomespace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('http://sys-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bio.org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')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  <a:ea typeface="Menlo" charset="0"/>
                <a:cs typeface="Menlo" charset="0"/>
              </a:rPr>
              <a:t>&gt;&gt;&gt; cd0 =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ComponentDefinition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'cd0’, BIOPAX_DNA)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  <a:ea typeface="Menlo" charset="0"/>
                <a:cs typeface="Menlo" charset="0"/>
              </a:rPr>
              <a:t>&gt;&gt;&gt; print cd0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  <a:ea typeface="Menlo" charset="0"/>
                <a:cs typeface="Menlo" charset="0"/>
              </a:rPr>
              <a:t>http://sys-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bio.org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/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ComponentDefinition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/cd0/1</a:t>
            </a:r>
          </a:p>
        </p:txBody>
      </p:sp>
      <p:sp>
        <p:nvSpPr>
          <p:cNvPr id="6" name="Rectangle 5"/>
          <p:cNvSpPr/>
          <p:nvPr/>
        </p:nvSpPr>
        <p:spPr>
          <a:xfrm>
            <a:off x="2959868" y="1134657"/>
            <a:ext cx="497603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>
                <a:solidFill>
                  <a:srgbClr val="C00000"/>
                </a:solidFill>
              </a:rPr>
              <a:t>Every constructor takes an identifier as its </a:t>
            </a:r>
            <a:r>
              <a:rPr lang="en-US" i="1" smtClean="0">
                <a:solidFill>
                  <a:srgbClr val="C00000"/>
                </a:solidFill>
              </a:rPr>
              <a:t>first argument</a:t>
            </a:r>
            <a:endParaRPr lang="en-US" i="1" dirty="0">
              <a:solidFill>
                <a:srgbClr val="C0000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4038363" y="1479387"/>
            <a:ext cx="884511" cy="577502"/>
          </a:xfrm>
          <a:prstGeom prst="straightConnector1">
            <a:avLst/>
          </a:prstGeom>
          <a:ln w="38100">
            <a:solidFill>
              <a:srgbClr val="CC00CC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502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An Example Constructor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49923" y="1750209"/>
            <a:ext cx="9645100" cy="1184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  <a:ea typeface="Menlo" charset="0"/>
                <a:cs typeface="Menlo" charset="0"/>
              </a:rPr>
              <a:t>&gt;&gt;&gt;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setHomespace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('http://sys-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bio.org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')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  <a:ea typeface="Menlo" charset="0"/>
                <a:cs typeface="Menlo" charset="0"/>
              </a:rPr>
              <a:t>&gt;&gt;&gt; cd0 =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ComponentDefinition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'cd0’, BIOPAX_DNA)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  <a:ea typeface="Menlo" charset="0"/>
                <a:cs typeface="Menlo" charset="0"/>
              </a:rPr>
              <a:t>&gt;&gt;&gt; print cd0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  <a:ea typeface="Menlo" charset="0"/>
                <a:cs typeface="Menlo" charset="0"/>
              </a:rPr>
              <a:t>http://sys-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bio.org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/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ComponentDefinition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/cd0/1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 flipH="1" flipV="1">
            <a:off x="2316622" y="2969028"/>
            <a:ext cx="1276" cy="698606"/>
          </a:xfrm>
          <a:prstGeom prst="straightConnector1">
            <a:avLst/>
          </a:prstGeom>
          <a:ln w="38100">
            <a:solidFill>
              <a:srgbClr val="CC00CC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682514" y="3779638"/>
            <a:ext cx="487831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>
                <a:solidFill>
                  <a:srgbClr val="C00000"/>
                </a:solidFill>
              </a:rPr>
              <a:t>Note the full URI is constructed from the </a:t>
            </a:r>
            <a:r>
              <a:rPr lang="en-US" i="1" smtClean="0">
                <a:solidFill>
                  <a:srgbClr val="C00000"/>
                </a:solidFill>
              </a:rPr>
              <a:t>user specified ID</a:t>
            </a:r>
            <a:endParaRPr lang="en-US" i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4110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An Example Constructor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49923" y="1750209"/>
            <a:ext cx="96451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  <a:ea typeface="Menlo" charset="0"/>
                <a:cs typeface="Menlo" charset="0"/>
              </a:rPr>
              <a:t>&gt;&gt;&gt;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setHomespace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('http://sys-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bio.org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')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  <a:ea typeface="Menlo" charset="0"/>
                <a:cs typeface="Menlo" charset="0"/>
              </a:rPr>
              <a:t>&gt;&gt;&gt; cd0 =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ComponentDefinition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'cd0’, BIOPAX_DNA)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  <a:ea typeface="Menlo" charset="0"/>
                <a:cs typeface="Menlo" charset="0"/>
              </a:rPr>
              <a:t>&gt;&gt;&gt; print cd0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  <a:ea typeface="Menlo" charset="0"/>
                <a:cs typeface="Menlo" charset="0"/>
              </a:rPr>
              <a:t>http://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sys-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bio.org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/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ComponentDefinition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/cd0/1</a:t>
            </a:r>
          </a:p>
          <a:p>
            <a:pPr>
              <a:spcAft>
                <a:spcPts val="600"/>
              </a:spcAft>
            </a:pP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&gt;&gt;&gt; cd0.roles = [ SO_PROMOTER ]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05798" y="3936453"/>
            <a:ext cx="487831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>
                <a:solidFill>
                  <a:srgbClr val="C00000"/>
                </a:solidFill>
              </a:rPr>
              <a:t>Optional fields can be set after an object </a:t>
            </a:r>
            <a:r>
              <a:rPr lang="en-US" i="1" smtClean="0">
                <a:solidFill>
                  <a:srgbClr val="C00000"/>
                </a:solidFill>
              </a:rPr>
              <a:t>is constructed</a:t>
            </a:r>
            <a:endParaRPr lang="en-US" i="1" dirty="0">
              <a:solidFill>
                <a:srgbClr val="C00000"/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 flipV="1">
            <a:off x="3018371" y="3227537"/>
            <a:ext cx="1276" cy="698606"/>
          </a:xfrm>
          <a:prstGeom prst="straightConnector1">
            <a:avLst/>
          </a:prstGeom>
          <a:ln w="38100">
            <a:solidFill>
              <a:srgbClr val="CC00CC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9322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456" y="1576215"/>
            <a:ext cx="6454065" cy="261882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79620" y="801701"/>
            <a:ext cx="18473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 smtClean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dirty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dirty="0" smtClean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dirty="0" smtClean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9620" y="622108"/>
            <a:ext cx="28147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rgbClr val="C00000"/>
                </a:solidFill>
              </a:rPr>
              <a:t>The official specification documentation is the </a:t>
            </a:r>
            <a:r>
              <a:rPr lang="en-US" b="1" i="1" dirty="0" smtClean="0">
                <a:solidFill>
                  <a:srgbClr val="C00000"/>
                </a:solidFill>
              </a:rPr>
              <a:t>second</a:t>
            </a:r>
            <a:r>
              <a:rPr lang="en-US" i="1" dirty="0" smtClean="0">
                <a:solidFill>
                  <a:srgbClr val="C00000"/>
                </a:solidFill>
              </a:rPr>
              <a:t> point of entry for understanding the Python API</a:t>
            </a:r>
          </a:p>
        </p:txBody>
      </p:sp>
    </p:spTree>
    <p:extLst>
      <p:ext uri="{BB962C8B-B14F-4D97-AF65-F5344CB8AC3E}">
        <p14:creationId xmlns:p14="http://schemas.microsoft.com/office/powerpoint/2010/main" val="1349585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935" y="1204076"/>
            <a:ext cx="6454065" cy="261882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79620" y="801701"/>
            <a:ext cx="18473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 smtClean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dirty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dirty="0" smtClean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dirty="0" smtClean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71985" y="3271170"/>
            <a:ext cx="7450068" cy="1769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</a:rPr>
              <a:t>&gt;&gt;&gt; from </a:t>
            </a:r>
            <a:r>
              <a:rPr lang="en-US" dirty="0" err="1">
                <a:latin typeface="Menlo" charset="0"/>
              </a:rPr>
              <a:t>sbol</a:t>
            </a:r>
            <a:r>
              <a:rPr lang="en-US" dirty="0">
                <a:latin typeface="Menlo" charset="0"/>
              </a:rPr>
              <a:t> import *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</a:rPr>
              <a:t>&gt;&gt;&gt; cd0 = </a:t>
            </a:r>
            <a:r>
              <a:rPr lang="en-US" dirty="0" err="1">
                <a:latin typeface="Menlo" charset="0"/>
              </a:rPr>
              <a:t>ComponentDefinition</a:t>
            </a:r>
            <a:r>
              <a:rPr lang="en-US" dirty="0">
                <a:latin typeface="Menlo" charset="0"/>
              </a:rPr>
              <a:t>('cd0')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</a:rPr>
              <a:t>&gt;&gt;&gt; print(cd0.types)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</a:rPr>
              <a:t>['http://</a:t>
            </a:r>
            <a:r>
              <a:rPr lang="en-US" dirty="0" err="1" smtClean="0">
                <a:latin typeface="Menlo" charset="0"/>
              </a:rPr>
              <a:t>www.biopax.org</a:t>
            </a:r>
            <a:r>
              <a:rPr lang="en-US" dirty="0" smtClean="0">
                <a:latin typeface="Menlo" charset="0"/>
              </a:rPr>
              <a:t>/release/biopax-level3.owl#DnaRegion</a:t>
            </a:r>
            <a:r>
              <a:rPr lang="en-US" dirty="0">
                <a:latin typeface="Menlo" charset="0"/>
              </a:rPr>
              <a:t>']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</a:rPr>
              <a:t>&gt;&gt;&gt; print(cd0.roles)</a:t>
            </a:r>
          </a:p>
          <a:p>
            <a:pPr>
              <a:spcAft>
                <a:spcPts val="600"/>
              </a:spcAft>
            </a:pPr>
            <a:r>
              <a:rPr lang="en-US" dirty="0" smtClean="0">
                <a:latin typeface="Menlo" charset="0"/>
              </a:rPr>
              <a:t>[]</a:t>
            </a:r>
            <a:endParaRPr lang="en-US" dirty="0">
              <a:latin typeface="Menlo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327451" y="1839433"/>
            <a:ext cx="1754372" cy="882502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49875" y="1249662"/>
            <a:ext cx="281478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rgbClr val="C00000"/>
                </a:solidFill>
              </a:rPr>
              <a:t>Cardinality dictates if property values are returned as a list versus a singleton value</a:t>
            </a:r>
          </a:p>
          <a:p>
            <a:endParaRPr lang="en-US" i="1" dirty="0">
              <a:solidFill>
                <a:srgbClr val="C00000"/>
              </a:solidFill>
            </a:endParaRPr>
          </a:p>
          <a:p>
            <a:r>
              <a:rPr lang="en-US" i="1" dirty="0" smtClean="0">
                <a:solidFill>
                  <a:srgbClr val="C00000"/>
                </a:solidFill>
              </a:rPr>
              <a:t>Note: some properties are initialized with a default value</a:t>
            </a:r>
          </a:p>
        </p:txBody>
      </p:sp>
    </p:spTree>
    <p:extLst>
      <p:ext uri="{BB962C8B-B14F-4D97-AF65-F5344CB8AC3E}">
        <p14:creationId xmlns:p14="http://schemas.microsoft.com/office/powerpoint/2010/main" val="3189262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632246" y="1259840"/>
            <a:ext cx="627880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Read and write SBOL files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/>
              <a:t>Interface with online validation </a:t>
            </a:r>
            <a:r>
              <a:rPr lang="en-US" sz="1800" dirty="0" smtClean="0"/>
              <a:t>tool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Interface with </a:t>
            </a:r>
            <a:r>
              <a:rPr lang="en-US" sz="1800" dirty="0" err="1" smtClean="0"/>
              <a:t>SynBioHub</a:t>
            </a:r>
            <a:r>
              <a:rPr lang="en-US" sz="1800" dirty="0" smtClean="0"/>
              <a:t> repository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Parts-based design</a:t>
            </a:r>
            <a:endParaRPr lang="en-US" sz="18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Hierarchical sequence assembly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Workflow </a:t>
            </a:r>
            <a:r>
              <a:rPr lang="en-US" sz="1800" dirty="0"/>
              <a:t>management and </a:t>
            </a:r>
            <a:r>
              <a:rPr lang="en-US" sz="1800" dirty="0" smtClean="0"/>
              <a:t>design-build-test-learn</a:t>
            </a:r>
            <a:endParaRPr lang="en-US" sz="18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800" dirty="0"/>
              <a:t>Extensible data model and custom </a:t>
            </a:r>
            <a:r>
              <a:rPr lang="en-US" sz="1800" dirty="0" smtClean="0"/>
              <a:t>annotations</a:t>
            </a:r>
            <a:endParaRPr lang="en-US" sz="18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Support for combinatorial libraries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err="1" smtClean="0"/>
              <a:t>Biosystem</a:t>
            </a:r>
            <a:r>
              <a:rPr lang="en-US" sz="1800" dirty="0" smtClean="0"/>
              <a:t> </a:t>
            </a:r>
            <a:r>
              <a:rPr lang="en-US" sz="1800" dirty="0"/>
              <a:t>design (modules &amp; interactions</a:t>
            </a:r>
            <a:r>
              <a:rPr lang="en-US" sz="1800" dirty="0" smtClean="0"/>
              <a:t>)</a:t>
            </a:r>
            <a:endParaRPr lang="en-US" sz="1800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</p:spPr>
        <p:txBody>
          <a:bodyPr/>
          <a:lstStyle/>
          <a:p>
            <a:pPr algn="ctr"/>
            <a:r>
              <a:rPr lang="en-US" b="1" dirty="0" smtClean="0"/>
              <a:t>Features in </a:t>
            </a:r>
            <a:r>
              <a:rPr lang="en-US" b="1" dirty="0" smtClean="0"/>
              <a:t>v2.3.0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5206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935" y="1204076"/>
            <a:ext cx="6454065" cy="261882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79620" y="801701"/>
            <a:ext cx="18473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 smtClean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dirty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dirty="0" smtClean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dirty="0" smtClean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71985" y="3271170"/>
            <a:ext cx="7450068" cy="1184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&gt;&gt;&gt; cd0.sequences = Sequence('cd0</a:t>
            </a:r>
            <a:r>
              <a:rPr lang="en-US" dirty="0" smtClean="0"/>
              <a:t>')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&gt;&gt;&gt; </a:t>
            </a:r>
            <a:r>
              <a:rPr lang="en-US" dirty="0"/>
              <a:t>cd0.sequences</a:t>
            </a:r>
          </a:p>
          <a:p>
            <a:pPr>
              <a:spcAft>
                <a:spcPts val="600"/>
              </a:spcAft>
            </a:pPr>
            <a:r>
              <a:rPr lang="en-US" dirty="0"/>
              <a:t>['http://</a:t>
            </a:r>
            <a:r>
              <a:rPr lang="en-US" dirty="0" err="1"/>
              <a:t>examples.org</a:t>
            </a:r>
            <a:r>
              <a:rPr lang="en-US" dirty="0"/>
              <a:t>/Sequence/cd0/1']</a:t>
            </a:r>
          </a:p>
          <a:p>
            <a:pPr>
              <a:spcAft>
                <a:spcPts val="600"/>
              </a:spcAft>
            </a:pPr>
            <a:endParaRPr lang="en-US" dirty="0">
              <a:latin typeface="Menlo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646428" y="2433425"/>
            <a:ext cx="1265274" cy="1389478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64351" y="1728659"/>
            <a:ext cx="28147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rgbClr val="C00000"/>
                </a:solidFill>
              </a:rPr>
              <a:t>An open </a:t>
            </a:r>
            <a:r>
              <a:rPr lang="en-US" i="1" smtClean="0">
                <a:solidFill>
                  <a:srgbClr val="C00000"/>
                </a:solidFill>
              </a:rPr>
              <a:t>diamond indicates the property contains URI(s)</a:t>
            </a:r>
            <a:endParaRPr lang="en-US" i="1" dirty="0" smtClean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2840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11700" y="4009255"/>
            <a:ext cx="5656521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</a:rPr>
              <a:t>&gt;&gt;&gt; cd0 = </a:t>
            </a:r>
            <a:r>
              <a:rPr lang="en-US" dirty="0" err="1">
                <a:latin typeface="Menlo" charset="0"/>
              </a:rPr>
              <a:t>ComponentDefinition</a:t>
            </a:r>
            <a:r>
              <a:rPr lang="en-US" dirty="0">
                <a:latin typeface="Menlo" charset="0"/>
              </a:rPr>
              <a:t>('cd0')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</a:rPr>
              <a:t>&gt;&gt;&gt; </a:t>
            </a:r>
            <a:r>
              <a:rPr lang="en-US" dirty="0" err="1">
                <a:latin typeface="Menlo" charset="0"/>
              </a:rPr>
              <a:t>sa</a:t>
            </a:r>
            <a:r>
              <a:rPr lang="en-US" dirty="0">
                <a:latin typeface="Menlo" charset="0"/>
              </a:rPr>
              <a:t> = cd0.sequenceAnnotations.create('</a:t>
            </a:r>
            <a:r>
              <a:rPr lang="en-US" dirty="0" err="1">
                <a:latin typeface="Menlo" charset="0"/>
              </a:rPr>
              <a:t>sa</a:t>
            </a:r>
            <a:r>
              <a:rPr lang="en-US" dirty="0" smtClean="0">
                <a:latin typeface="Menlo" charset="0"/>
              </a:rPr>
              <a:t>')</a:t>
            </a:r>
            <a:endParaRPr lang="en-US" dirty="0">
              <a:latin typeface="Menlo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4351" y="1728659"/>
            <a:ext cx="28147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rgbClr val="C00000"/>
                </a:solidFill>
              </a:rPr>
              <a:t>A closed diamond indicates object ownership (i.e., composition)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8035" y="736244"/>
            <a:ext cx="6454065" cy="2618827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885067" y="1965593"/>
            <a:ext cx="2557182" cy="1389478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324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8035" y="736244"/>
            <a:ext cx="6454065" cy="261882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546" y="3588170"/>
            <a:ext cx="7628913" cy="1769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 smtClean="0"/>
              <a:t>&gt;&gt;&gt; cd0.sequenceAnnotations</a:t>
            </a:r>
            <a:r>
              <a:rPr lang="en-US" dirty="0"/>
              <a:t>[</a:t>
            </a:r>
            <a:r>
              <a:rPr lang="en-US" dirty="0" smtClean="0"/>
              <a:t>'</a:t>
            </a:r>
            <a:r>
              <a:rPr lang="en-US" dirty="0" err="1" smtClean="0"/>
              <a:t>sa</a:t>
            </a:r>
            <a:r>
              <a:rPr lang="en-US" dirty="0" smtClean="0"/>
              <a:t>'] </a:t>
            </a:r>
            <a:r>
              <a:rPr lang="en-US" dirty="0"/>
              <a:t>= </a:t>
            </a:r>
            <a:r>
              <a:rPr lang="en-US" dirty="0" err="1"/>
              <a:t>SequenceAnnotation</a:t>
            </a:r>
            <a:r>
              <a:rPr lang="en-US" dirty="0"/>
              <a:t>(</a:t>
            </a:r>
            <a:r>
              <a:rPr lang="en-US" dirty="0" smtClean="0"/>
              <a:t>'</a:t>
            </a:r>
            <a:r>
              <a:rPr lang="en-US" dirty="0" err="1" smtClean="0"/>
              <a:t>sa</a:t>
            </a:r>
            <a:r>
              <a:rPr lang="en-US" dirty="0" smtClean="0"/>
              <a:t>')   </a:t>
            </a:r>
            <a:r>
              <a:rPr lang="en-US" dirty="0" smtClean="0">
                <a:solidFill>
                  <a:srgbClr val="C00000"/>
                </a:solidFill>
              </a:rPr>
              <a:t># same as create method</a:t>
            </a:r>
            <a:endParaRPr lang="en-US" dirty="0" smtClean="0">
              <a:solidFill>
                <a:srgbClr val="C00000"/>
              </a:solidFill>
              <a:latin typeface="Menlo" charset="0"/>
            </a:endParaRPr>
          </a:p>
          <a:p>
            <a:pPr>
              <a:spcAft>
                <a:spcPts val="600"/>
              </a:spcAft>
            </a:pPr>
            <a:r>
              <a:rPr lang="en-US" dirty="0"/>
              <a:t>&gt;&gt;&gt; cd0.sequenceAnnotations['</a:t>
            </a:r>
            <a:r>
              <a:rPr lang="en-US" dirty="0" err="1"/>
              <a:t>sa</a:t>
            </a:r>
            <a:r>
              <a:rPr lang="en-US" dirty="0"/>
              <a:t>']</a:t>
            </a:r>
          </a:p>
          <a:p>
            <a:pPr>
              <a:spcAft>
                <a:spcPts val="600"/>
              </a:spcAft>
            </a:pPr>
            <a:r>
              <a:rPr lang="en-US" dirty="0" err="1" smtClean="0"/>
              <a:t>SequenceAnnotation</a:t>
            </a:r>
            <a:endParaRPr lang="en-US" dirty="0" smtClean="0"/>
          </a:p>
          <a:p>
            <a:pPr>
              <a:spcAft>
                <a:spcPts val="600"/>
              </a:spcAft>
            </a:pPr>
            <a:r>
              <a:rPr lang="en-US" dirty="0"/>
              <a:t>&gt;&gt;&gt; cd0.sequenceAnnotations['</a:t>
            </a:r>
            <a:r>
              <a:rPr lang="en-US" dirty="0" err="1"/>
              <a:t>sa</a:t>
            </a:r>
            <a:r>
              <a:rPr lang="en-US" dirty="0"/>
              <a:t>'].identity</a:t>
            </a:r>
          </a:p>
          <a:p>
            <a:pPr>
              <a:spcAft>
                <a:spcPts val="600"/>
              </a:spcAft>
            </a:pPr>
            <a:r>
              <a:rPr lang="en-US" dirty="0"/>
              <a:t>'http://</a:t>
            </a:r>
            <a:r>
              <a:rPr lang="en-US" dirty="0" err="1"/>
              <a:t>examples.org</a:t>
            </a:r>
            <a:r>
              <a:rPr lang="en-US" dirty="0"/>
              <a:t>/</a:t>
            </a:r>
            <a:r>
              <a:rPr lang="en-US" dirty="0" err="1"/>
              <a:t>ComponentDefinition</a:t>
            </a:r>
            <a:r>
              <a:rPr lang="en-US" dirty="0"/>
              <a:t>/cd0/</a:t>
            </a:r>
            <a:r>
              <a:rPr lang="en-US" dirty="0" err="1"/>
              <a:t>sa</a:t>
            </a:r>
            <a:r>
              <a:rPr lang="en-US" dirty="0"/>
              <a:t>/1'</a:t>
            </a:r>
          </a:p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885067" y="1965593"/>
            <a:ext cx="2557182" cy="1389478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96761" y="1187191"/>
            <a:ext cx="2963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rgbClr val="C00000"/>
                </a:solidFill>
              </a:rPr>
              <a:t>Compositional properties </a:t>
            </a:r>
            <a:r>
              <a:rPr lang="en-US" i="1" smtClean="0">
                <a:solidFill>
                  <a:srgbClr val="C00000"/>
                </a:solidFill>
              </a:rPr>
              <a:t>behave somewhat like Python dictionaries</a:t>
            </a:r>
            <a:endParaRPr lang="en-US" i="1" dirty="0" smtClean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168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11700" y="3714855"/>
            <a:ext cx="4572000" cy="89255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</a:rPr>
              <a:t>&gt;&gt;&gt; </a:t>
            </a:r>
            <a:r>
              <a:rPr lang="en-US" dirty="0" err="1">
                <a:latin typeface="Menlo" charset="0"/>
              </a:rPr>
              <a:t>cd.sequence</a:t>
            </a:r>
            <a:r>
              <a:rPr lang="en-US" dirty="0">
                <a:latin typeface="Menlo" charset="0"/>
              </a:rPr>
              <a:t> = Sequence('</a:t>
            </a:r>
            <a:r>
              <a:rPr lang="en-US" dirty="0" err="1">
                <a:latin typeface="Menlo" charset="0"/>
              </a:rPr>
              <a:t>seq</a:t>
            </a:r>
            <a:r>
              <a:rPr lang="en-US" dirty="0">
                <a:latin typeface="Menlo" charset="0"/>
              </a:rPr>
              <a:t>')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</a:rPr>
              <a:t>&gt;&gt;&gt; </a:t>
            </a:r>
            <a:r>
              <a:rPr lang="en-US" dirty="0" err="1">
                <a:latin typeface="Menlo" charset="0"/>
              </a:rPr>
              <a:t>cd.sequences</a:t>
            </a:r>
            <a:endParaRPr lang="en-US" dirty="0">
              <a:latin typeface="Menlo" charset="0"/>
            </a:endParaRPr>
          </a:p>
          <a:p>
            <a:pPr>
              <a:spcAft>
                <a:spcPts val="600"/>
              </a:spcAft>
            </a:pPr>
            <a:r>
              <a:rPr lang="en-US" dirty="0">
                <a:latin typeface="Menlo" charset="0"/>
              </a:rPr>
              <a:t>['http://</a:t>
            </a:r>
            <a:r>
              <a:rPr lang="en-US" dirty="0" err="1">
                <a:latin typeface="Menlo" charset="0"/>
              </a:rPr>
              <a:t>examples.org</a:t>
            </a:r>
            <a:r>
              <a:rPr lang="en-US" dirty="0">
                <a:latin typeface="Menlo" charset="0"/>
              </a:rPr>
              <a:t>/Sequence/</a:t>
            </a:r>
            <a:r>
              <a:rPr lang="en-US" dirty="0" err="1">
                <a:latin typeface="Menlo" charset="0"/>
              </a:rPr>
              <a:t>seq</a:t>
            </a:r>
            <a:r>
              <a:rPr lang="en-US" dirty="0">
                <a:latin typeface="Menlo" charset="0"/>
              </a:rPr>
              <a:t>/1']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700" y="1159540"/>
            <a:ext cx="3556000" cy="3556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883700" y="2804549"/>
            <a:ext cx="1570263" cy="1820613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81822" y="1699499"/>
            <a:ext cx="296364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rgbClr val="C00000"/>
                </a:solidFill>
              </a:rPr>
              <a:t>The </a:t>
            </a:r>
            <a:r>
              <a:rPr lang="en-US" i="1" dirty="0" err="1" smtClean="0">
                <a:solidFill>
                  <a:srgbClr val="C00000"/>
                </a:solidFill>
              </a:rPr>
              <a:t>pySBOL</a:t>
            </a:r>
            <a:r>
              <a:rPr lang="en-US" i="1" dirty="0" smtClean="0">
                <a:solidFill>
                  <a:srgbClr val="C00000"/>
                </a:solidFill>
              </a:rPr>
              <a:t> API includes shortcuts that are NOT specified by the data model.</a:t>
            </a:r>
          </a:p>
          <a:p>
            <a:endParaRPr lang="en-US" i="1" dirty="0">
              <a:solidFill>
                <a:srgbClr val="C00000"/>
              </a:solidFill>
            </a:endParaRPr>
          </a:p>
          <a:p>
            <a:r>
              <a:rPr lang="en-US" i="1" dirty="0" smtClean="0">
                <a:solidFill>
                  <a:srgbClr val="C00000"/>
                </a:solidFill>
              </a:rPr>
              <a:t>For these cases, the examples in the </a:t>
            </a:r>
            <a:r>
              <a:rPr lang="en-US" i="1" dirty="0" err="1" smtClean="0">
                <a:solidFill>
                  <a:srgbClr val="C00000"/>
                </a:solidFill>
              </a:rPr>
              <a:t>pySBOL</a:t>
            </a:r>
            <a:r>
              <a:rPr lang="en-US" i="1" dirty="0" smtClean="0">
                <a:solidFill>
                  <a:srgbClr val="C00000"/>
                </a:solidFill>
              </a:rPr>
              <a:t> documentation are the best reference.</a:t>
            </a:r>
          </a:p>
        </p:txBody>
      </p:sp>
    </p:spTree>
    <p:extLst>
      <p:ext uri="{BB962C8B-B14F-4D97-AF65-F5344CB8AC3E}">
        <p14:creationId xmlns:p14="http://schemas.microsoft.com/office/powerpoint/2010/main" val="31068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33889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668772" y="587665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i="1" dirty="0">
                <a:solidFill>
                  <a:srgbClr val="C00000"/>
                </a:solidFill>
              </a:rPr>
              <a:t>The </a:t>
            </a:r>
            <a:r>
              <a:rPr lang="en-US" i="1" dirty="0" err="1">
                <a:solidFill>
                  <a:srgbClr val="C00000"/>
                </a:solidFill>
              </a:rPr>
              <a:t>pySBOL</a:t>
            </a:r>
            <a:r>
              <a:rPr lang="en-US" i="1" dirty="0">
                <a:solidFill>
                  <a:srgbClr val="C00000"/>
                </a:solidFill>
              </a:rPr>
              <a:t> API </a:t>
            </a:r>
            <a:r>
              <a:rPr lang="en-US" i="1" dirty="0" smtClean="0">
                <a:solidFill>
                  <a:srgbClr val="C00000"/>
                </a:solidFill>
              </a:rPr>
              <a:t>auto-documentation is not great</a:t>
            </a:r>
            <a:r>
              <a:rPr lang="mr-IN" i="1" dirty="0" smtClean="0">
                <a:solidFill>
                  <a:srgbClr val="C00000"/>
                </a:solidFill>
              </a:rPr>
              <a:t>…</a:t>
            </a:r>
            <a:endParaRPr lang="en-US" i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3831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"/>
            <a:ext cx="9144000" cy="510225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755649" y="3930967"/>
            <a:ext cx="567367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>
                <a:solidFill>
                  <a:srgbClr val="C00000"/>
                </a:solidFill>
              </a:rPr>
              <a:t>Refer back to the </a:t>
            </a:r>
            <a:r>
              <a:rPr lang="en-US" i="1" dirty="0" err="1" smtClean="0">
                <a:solidFill>
                  <a:srgbClr val="C00000"/>
                </a:solidFill>
              </a:rPr>
              <a:t>libSBOL</a:t>
            </a:r>
            <a:r>
              <a:rPr lang="en-US" i="1" dirty="0" smtClean="0">
                <a:solidFill>
                  <a:srgbClr val="C00000"/>
                </a:solidFill>
              </a:rPr>
              <a:t> API documentation for clarification</a:t>
            </a:r>
            <a:endParaRPr lang="en-US" i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206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701" y="2171170"/>
            <a:ext cx="7511500" cy="841800"/>
          </a:xfrm>
        </p:spPr>
        <p:txBody>
          <a:bodyPr/>
          <a:lstStyle/>
          <a:p>
            <a:r>
              <a:rPr lang="en-US" b="1" dirty="0" smtClean="0"/>
              <a:t>DBTL Workflows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54047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1457425" y="1340900"/>
            <a:ext cx="5662710" cy="3050771"/>
            <a:chOff x="1917350" y="480852"/>
            <a:chExt cx="5672857" cy="3056238"/>
          </a:xfrm>
        </p:grpSpPr>
        <p:sp>
          <p:nvSpPr>
            <p:cNvPr id="2" name="Rectangle 1"/>
            <p:cNvSpPr/>
            <p:nvPr/>
          </p:nvSpPr>
          <p:spPr>
            <a:xfrm>
              <a:off x="2387679" y="480852"/>
              <a:ext cx="988541" cy="988541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3" name="Rectangle 2"/>
            <p:cNvSpPr/>
            <p:nvPr/>
          </p:nvSpPr>
          <p:spPr>
            <a:xfrm>
              <a:off x="2387678" y="2548549"/>
              <a:ext cx="988541" cy="988541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" name="Rectangle 3"/>
            <p:cNvSpPr/>
            <p:nvPr/>
          </p:nvSpPr>
          <p:spPr>
            <a:xfrm>
              <a:off x="3940511" y="1469393"/>
              <a:ext cx="988541" cy="98854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" name="Rectangle 4"/>
            <p:cNvSpPr/>
            <p:nvPr/>
          </p:nvSpPr>
          <p:spPr>
            <a:xfrm>
              <a:off x="4228832" y="2845110"/>
              <a:ext cx="395418" cy="39541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6599363" y="579703"/>
              <a:ext cx="988541" cy="98854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6601666" y="2279788"/>
              <a:ext cx="988541" cy="98854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320415" y="1716528"/>
              <a:ext cx="395418" cy="39541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0" name="Straight Arrow Connector 9"/>
            <p:cNvCxnSpPr>
              <a:stCxn id="5" idx="1"/>
              <a:endCxn id="3" idx="3"/>
            </p:cNvCxnSpPr>
            <p:nvPr/>
          </p:nvCxnSpPr>
          <p:spPr>
            <a:xfrm flipH="1">
              <a:off x="3376219" y="3042819"/>
              <a:ext cx="852613" cy="1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lg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3958157" y="1516593"/>
              <a:ext cx="775959" cy="2543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latin typeface="Consolas" charset="0"/>
                  <a:ea typeface="Consolas" charset="0"/>
                  <a:cs typeface="Consolas" charset="0"/>
                </a:rPr>
                <a:t>Activity</a:t>
              </a:r>
              <a:endParaRPr lang="en-US" sz="1050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69874" y="606206"/>
              <a:ext cx="923699" cy="4162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latin typeface="Consolas" charset="0"/>
                  <a:ea typeface="Consolas" charset="0"/>
                  <a:cs typeface="Consolas" charset="0"/>
                </a:rPr>
                <a:t>Implement-</a:t>
              </a:r>
            </a:p>
            <a:p>
              <a:r>
                <a:rPr lang="en-US" sz="1050" b="1" dirty="0" err="1">
                  <a:latin typeface="Consolas" charset="0"/>
                  <a:ea typeface="Consolas" charset="0"/>
                  <a:cs typeface="Consolas" charset="0"/>
                </a:rPr>
                <a:t>ation</a:t>
              </a:r>
              <a:endParaRPr lang="en-US" sz="1050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917350" y="2754911"/>
              <a:ext cx="1929197" cy="4162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b="1" dirty="0">
                  <a:latin typeface="Consolas" charset="0"/>
                  <a:ea typeface="Consolas" charset="0"/>
                  <a:cs typeface="Consolas" charset="0"/>
                </a:rPr>
                <a:t>Module</a:t>
              </a:r>
            </a:p>
            <a:p>
              <a:pPr algn="ctr"/>
              <a:r>
                <a:rPr lang="en-US" sz="1050" b="1" dirty="0">
                  <a:latin typeface="Consolas" charset="0"/>
                  <a:ea typeface="Consolas" charset="0"/>
                  <a:cs typeface="Consolas" charset="0"/>
                </a:rPr>
                <a:t>Definition</a:t>
              </a:r>
              <a:endParaRPr lang="en-US" sz="1050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22749" y="605790"/>
              <a:ext cx="554349" cy="2543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latin typeface="Consolas" charset="0"/>
                  <a:ea typeface="Consolas" charset="0"/>
                  <a:cs typeface="Consolas" charset="0"/>
                </a:rPr>
                <a:t>Agent</a:t>
              </a:r>
              <a:endParaRPr lang="en-US" sz="1050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647291" y="2340401"/>
              <a:ext cx="480477" cy="2543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b="1" dirty="0">
                  <a:latin typeface="Consolas" charset="0"/>
                  <a:ea typeface="Consolas" charset="0"/>
                  <a:cs typeface="Consolas" charset="0"/>
                </a:rPr>
                <a:t>Plan</a:t>
              </a:r>
              <a:endParaRPr lang="en-US" sz="1050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77523" y="3251437"/>
              <a:ext cx="610554" cy="2774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latin typeface="Consolas" charset="0"/>
                  <a:ea typeface="Consolas" charset="0"/>
                  <a:cs typeface="Consolas" charset="0"/>
                </a:rPr>
                <a:t>Usage</a:t>
              </a:r>
              <a:endParaRPr lang="en-US" sz="1200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086700" y="1484582"/>
              <a:ext cx="1121223" cy="2774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latin typeface="Consolas" charset="0"/>
                  <a:ea typeface="Consolas" charset="0"/>
                  <a:cs typeface="Consolas" charset="0"/>
                </a:rPr>
                <a:t>Association</a:t>
              </a:r>
              <a:endParaRPr lang="en-US" sz="1200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19" name="Straight Arrow Connector 18"/>
            <p:cNvCxnSpPr>
              <a:stCxn id="4" idx="2"/>
              <a:endCxn id="5" idx="0"/>
            </p:cNvCxnSpPr>
            <p:nvPr/>
          </p:nvCxnSpPr>
          <p:spPr>
            <a:xfrm flipH="1">
              <a:off x="4426541" y="2457934"/>
              <a:ext cx="8241" cy="387176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lg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endCxn id="8" idx="1"/>
            </p:cNvCxnSpPr>
            <p:nvPr/>
          </p:nvCxnSpPr>
          <p:spPr>
            <a:xfrm>
              <a:off x="4963192" y="1914235"/>
              <a:ext cx="357223" cy="2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lg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/>
            <p:cNvCxnSpPr>
              <a:endCxn id="7" idx="1"/>
            </p:cNvCxnSpPr>
            <p:nvPr/>
          </p:nvCxnSpPr>
          <p:spPr>
            <a:xfrm>
              <a:off x="5711647" y="2037803"/>
              <a:ext cx="890019" cy="736256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Elbow Connector 35"/>
            <p:cNvCxnSpPr/>
            <p:nvPr/>
          </p:nvCxnSpPr>
          <p:spPr>
            <a:xfrm flipV="1">
              <a:off x="5711647" y="1066770"/>
              <a:ext cx="890019" cy="736256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Elbow Connector 36"/>
            <p:cNvCxnSpPr>
              <a:stCxn id="2" idx="3"/>
              <a:endCxn id="4" idx="0"/>
            </p:cNvCxnSpPr>
            <p:nvPr/>
          </p:nvCxnSpPr>
          <p:spPr>
            <a:xfrm>
              <a:off x="3376220" y="975123"/>
              <a:ext cx="1058562" cy="494270"/>
            </a:xfrm>
            <a:prstGeom prst="bentConnector2">
              <a:avLst/>
            </a:prstGeom>
            <a:ln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Arrow Connector 10"/>
          <p:cNvCxnSpPr/>
          <p:nvPr/>
        </p:nvCxnSpPr>
        <p:spPr>
          <a:xfrm flipV="1">
            <a:off x="1162540" y="1465614"/>
            <a:ext cx="21652" cy="3386029"/>
          </a:xfrm>
          <a:prstGeom prst="straightConnector1">
            <a:avLst/>
          </a:prstGeom>
          <a:ln w="508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7510933" y="2927601"/>
            <a:ext cx="228599" cy="22859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4" name="Rectangle 43"/>
          <p:cNvSpPr/>
          <p:nvPr/>
        </p:nvSpPr>
        <p:spPr>
          <a:xfrm>
            <a:off x="7510933" y="3269124"/>
            <a:ext cx="228599" cy="2285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5" name="TextBox 44"/>
          <p:cNvSpPr txBox="1"/>
          <p:nvPr/>
        </p:nvSpPr>
        <p:spPr>
          <a:xfrm>
            <a:off x="7814046" y="2927600"/>
            <a:ext cx="87395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SBOL Core</a:t>
            </a:r>
            <a:endParaRPr lang="en-US" sz="1050" dirty="0"/>
          </a:p>
        </p:txBody>
      </p:sp>
      <p:sp>
        <p:nvSpPr>
          <p:cNvPr id="47" name="TextBox 46"/>
          <p:cNvSpPr txBox="1"/>
          <p:nvPr/>
        </p:nvSpPr>
        <p:spPr>
          <a:xfrm>
            <a:off x="7814045" y="3253678"/>
            <a:ext cx="71526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PROV-O</a:t>
            </a:r>
            <a:endParaRPr lang="en-US" sz="1050" dirty="0"/>
          </a:p>
        </p:txBody>
      </p:sp>
      <p:sp>
        <p:nvSpPr>
          <p:cNvPr id="48" name="TextBox 47"/>
          <p:cNvSpPr txBox="1"/>
          <p:nvPr/>
        </p:nvSpPr>
        <p:spPr>
          <a:xfrm>
            <a:off x="7726494" y="2559124"/>
            <a:ext cx="66236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Legend</a:t>
            </a:r>
            <a:endParaRPr lang="en-US" sz="1050" b="1" dirty="0"/>
          </a:p>
        </p:txBody>
      </p:sp>
      <p:sp>
        <p:nvSpPr>
          <p:cNvPr id="27" name="TextBox 26"/>
          <p:cNvSpPr txBox="1"/>
          <p:nvPr/>
        </p:nvSpPr>
        <p:spPr>
          <a:xfrm rot="16200000">
            <a:off x="321471" y="3003756"/>
            <a:ext cx="139814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b="1" dirty="0">
                <a:solidFill>
                  <a:schemeClr val="accent1"/>
                </a:solidFill>
              </a:rPr>
              <a:t>Workflow</a:t>
            </a:r>
            <a:endParaRPr lang="en-US" sz="2100" b="1" dirty="0">
              <a:solidFill>
                <a:schemeClr val="accent1"/>
              </a:solidFill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b="1" dirty="0"/>
              <a:t>SBOL Leverages the Provenance Ontology (PROV-O)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255293" y="1574926"/>
            <a:ext cx="13740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Consolas" charset="0"/>
                <a:ea typeface="Consolas" charset="0"/>
                <a:cs typeface="Consolas" charset="0"/>
              </a:rPr>
              <a:t>wasGeneratedBy</a:t>
            </a:r>
            <a:endParaRPr lang="en-US" sz="12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606353" y="2709166"/>
            <a:ext cx="7793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Consolas" charset="0"/>
                <a:ea typeface="Consolas" charset="0"/>
                <a:cs typeface="Consolas" charset="0"/>
              </a:rPr>
              <a:t>“build”</a:t>
            </a:r>
            <a:endParaRPr lang="en-US" sz="1200" i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339228" y="4652894"/>
            <a:ext cx="4912321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222222"/>
                </a:solidFill>
                <a:latin typeface="Arial" charset="0"/>
              </a:rPr>
              <a:t>Lebo T, </a:t>
            </a:r>
            <a:r>
              <a:rPr lang="en-US" sz="900" dirty="0" err="1">
                <a:solidFill>
                  <a:srgbClr val="222222"/>
                </a:solidFill>
                <a:latin typeface="Arial" charset="0"/>
              </a:rPr>
              <a:t>Sahoo</a:t>
            </a:r>
            <a:r>
              <a:rPr lang="en-US" sz="900" dirty="0">
                <a:solidFill>
                  <a:srgbClr val="222222"/>
                </a:solidFill>
                <a:latin typeface="Arial" charset="0"/>
              </a:rPr>
              <a:t> S, McGuinness D, </a:t>
            </a:r>
            <a:r>
              <a:rPr lang="en-US" sz="900" dirty="0" err="1">
                <a:solidFill>
                  <a:srgbClr val="222222"/>
                </a:solidFill>
                <a:latin typeface="Arial" charset="0"/>
              </a:rPr>
              <a:t>Belhajjame</a:t>
            </a:r>
            <a:r>
              <a:rPr lang="en-US" sz="900" dirty="0">
                <a:solidFill>
                  <a:srgbClr val="222222"/>
                </a:solidFill>
                <a:latin typeface="Arial" charset="0"/>
              </a:rPr>
              <a:t> K, Cheney J, </a:t>
            </a:r>
            <a:r>
              <a:rPr lang="en-US" sz="900" dirty="0" err="1">
                <a:solidFill>
                  <a:srgbClr val="222222"/>
                </a:solidFill>
                <a:latin typeface="Arial" charset="0"/>
              </a:rPr>
              <a:t>Corsar</a:t>
            </a:r>
            <a:r>
              <a:rPr lang="en-US" sz="900" dirty="0">
                <a:solidFill>
                  <a:srgbClr val="222222"/>
                </a:solidFill>
                <a:latin typeface="Arial" charset="0"/>
              </a:rPr>
              <a:t> D, </a:t>
            </a:r>
            <a:r>
              <a:rPr lang="en-US" sz="900" dirty="0" err="1">
                <a:solidFill>
                  <a:srgbClr val="222222"/>
                </a:solidFill>
                <a:latin typeface="Arial" charset="0"/>
              </a:rPr>
              <a:t>Garijo</a:t>
            </a:r>
            <a:r>
              <a:rPr lang="en-US" sz="900" dirty="0">
                <a:solidFill>
                  <a:srgbClr val="222222"/>
                </a:solidFill>
                <a:latin typeface="Arial" charset="0"/>
              </a:rPr>
              <a:t> D, </a:t>
            </a:r>
            <a:r>
              <a:rPr lang="en-US" sz="900" dirty="0" err="1">
                <a:solidFill>
                  <a:srgbClr val="222222"/>
                </a:solidFill>
                <a:latin typeface="Arial" charset="0"/>
              </a:rPr>
              <a:t>Soiland</a:t>
            </a:r>
            <a:r>
              <a:rPr lang="en-US" sz="900" dirty="0">
                <a:solidFill>
                  <a:srgbClr val="222222"/>
                </a:solidFill>
                <a:latin typeface="Arial" charset="0"/>
              </a:rPr>
              <a:t>-Reyes S, </a:t>
            </a:r>
            <a:r>
              <a:rPr lang="en-US" sz="900" dirty="0" err="1">
                <a:solidFill>
                  <a:srgbClr val="222222"/>
                </a:solidFill>
                <a:latin typeface="Arial" charset="0"/>
              </a:rPr>
              <a:t>Zednik</a:t>
            </a:r>
            <a:r>
              <a:rPr lang="en-US" sz="900" dirty="0">
                <a:solidFill>
                  <a:srgbClr val="222222"/>
                </a:solidFill>
                <a:latin typeface="Arial" charset="0"/>
              </a:rPr>
              <a:t> S, Zhao J. </a:t>
            </a:r>
            <a:r>
              <a:rPr lang="en-US" sz="900" dirty="0" err="1">
                <a:solidFill>
                  <a:srgbClr val="222222"/>
                </a:solidFill>
                <a:latin typeface="Arial" charset="0"/>
              </a:rPr>
              <a:t>Prov</a:t>
            </a:r>
            <a:r>
              <a:rPr lang="en-US" sz="900" dirty="0">
                <a:solidFill>
                  <a:srgbClr val="222222"/>
                </a:solidFill>
                <a:latin typeface="Arial" charset="0"/>
              </a:rPr>
              <a:t>-o: The </a:t>
            </a:r>
            <a:r>
              <a:rPr lang="en-US" sz="900" dirty="0" err="1">
                <a:solidFill>
                  <a:srgbClr val="222222"/>
                </a:solidFill>
                <a:latin typeface="Arial" charset="0"/>
              </a:rPr>
              <a:t>prov</a:t>
            </a:r>
            <a:r>
              <a:rPr lang="en-US" sz="900" dirty="0">
                <a:solidFill>
                  <a:srgbClr val="222222"/>
                </a:solidFill>
                <a:latin typeface="Arial" charset="0"/>
              </a:rPr>
              <a:t> ontology. W3C recommendation. 2013 Apr 30;30.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239762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728" y="0"/>
            <a:ext cx="2653393" cy="5143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5357" y="2228730"/>
            <a:ext cx="296364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rgbClr val="C00000"/>
                </a:solidFill>
              </a:rPr>
              <a:t>The </a:t>
            </a:r>
            <a:r>
              <a:rPr lang="en-US" i="1" dirty="0" err="1" smtClean="0">
                <a:solidFill>
                  <a:srgbClr val="C00000"/>
                </a:solidFill>
              </a:rPr>
              <a:t>pySBOL</a:t>
            </a:r>
            <a:r>
              <a:rPr lang="en-US" i="1" dirty="0" smtClean="0">
                <a:solidFill>
                  <a:srgbClr val="C00000"/>
                </a:solidFill>
              </a:rPr>
              <a:t> API provides helper classes to simplify understanding of SBOL’s provenance rules.</a:t>
            </a:r>
          </a:p>
          <a:p>
            <a:endParaRPr lang="en-US" i="1" dirty="0">
              <a:solidFill>
                <a:srgbClr val="C00000"/>
              </a:solidFill>
            </a:endParaRPr>
          </a:p>
          <a:p>
            <a:r>
              <a:rPr lang="en-US" i="1" dirty="0" smtClean="0">
                <a:solidFill>
                  <a:srgbClr val="C00000"/>
                </a:solidFill>
              </a:rPr>
              <a:t>These classes are used in today’s tutorial.</a:t>
            </a:r>
          </a:p>
        </p:txBody>
      </p:sp>
      <p:sp>
        <p:nvSpPr>
          <p:cNvPr id="4" name="Rectangle 3"/>
          <p:cNvSpPr/>
          <p:nvPr/>
        </p:nvSpPr>
        <p:spPr>
          <a:xfrm>
            <a:off x="3317358" y="671331"/>
            <a:ext cx="59223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>
                <a:latin typeface="Menlo" charset="0"/>
                <a:ea typeface="Menlo" charset="0"/>
                <a:cs typeface="Menlo" charset="0"/>
              </a:rPr>
              <a:t>transformed_cells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200" dirty="0">
                <a:solidFill>
                  <a:srgbClr val="666666"/>
                </a:solidFill>
                <a:latin typeface="Menlo" charset="0"/>
                <a:ea typeface="Menlo" charset="0"/>
                <a:cs typeface="Menlo" charset="0"/>
              </a:rPr>
              <a:t>=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200" dirty="0" err="1">
                <a:latin typeface="Menlo" charset="0"/>
                <a:ea typeface="Menlo" charset="0"/>
                <a:cs typeface="Menlo" charset="0"/>
              </a:rPr>
              <a:t>build_workflow_step</a:t>
            </a:r>
            <a:r>
              <a:rPr lang="en-US" sz="1200" dirty="0" err="1">
                <a:solidFill>
                  <a:srgbClr val="666666"/>
                </a:solidFill>
                <a:latin typeface="Menlo" charset="0"/>
                <a:ea typeface="Menlo" charset="0"/>
                <a:cs typeface="Menlo" charset="0"/>
              </a:rPr>
              <a:t>.</a:t>
            </a:r>
            <a:r>
              <a:rPr lang="en-US" sz="1200" dirty="0" err="1">
                <a:latin typeface="Menlo" charset="0"/>
                <a:ea typeface="Menlo" charset="0"/>
                <a:cs typeface="Menlo" charset="0"/>
              </a:rPr>
              <a:t>generateBuild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200" dirty="0">
                <a:solidFill>
                  <a:srgbClr val="BA2121"/>
                </a:solidFill>
                <a:latin typeface="Menlo" charset="0"/>
                <a:ea typeface="Menlo" charset="0"/>
                <a:cs typeface="Menlo" charset="0"/>
              </a:rPr>
              <a:t>'</a:t>
            </a:r>
            <a:r>
              <a:rPr lang="en-US" sz="1200" dirty="0" err="1">
                <a:solidFill>
                  <a:srgbClr val="BA2121"/>
                </a:solidFill>
                <a:latin typeface="Menlo" charset="0"/>
                <a:ea typeface="Menlo" charset="0"/>
                <a:cs typeface="Menlo" charset="0"/>
              </a:rPr>
              <a:t>transformed_cells</a:t>
            </a:r>
            <a:r>
              <a:rPr lang="en-US" sz="1200" dirty="0">
                <a:solidFill>
                  <a:srgbClr val="BA2121"/>
                </a:solidFill>
                <a:latin typeface="Menlo" charset="0"/>
                <a:ea typeface="Menlo" charset="0"/>
                <a:cs typeface="Menlo" charset="0"/>
              </a:rPr>
              <a:t>'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, design)</a:t>
            </a:r>
          </a:p>
        </p:txBody>
      </p:sp>
    </p:spTree>
    <p:extLst>
      <p:ext uri="{BB962C8B-B14F-4D97-AF65-F5344CB8AC3E}">
        <p14:creationId xmlns:p14="http://schemas.microsoft.com/office/powerpoint/2010/main" val="2051159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70"/>
          <a:stretch/>
        </p:blipFill>
        <p:spPr>
          <a:xfrm>
            <a:off x="2286487" y="0"/>
            <a:ext cx="3085847" cy="51435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61933" y="48236"/>
            <a:ext cx="158889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/>
              <a:t>design </a:t>
            </a:r>
            <a:r>
              <a:rPr lang="en-US" sz="1050" dirty="0"/>
              <a:t>target sequence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978169" y="580262"/>
            <a:ext cx="12586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PCR amplification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286487" y="1482182"/>
            <a:ext cx="161775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/>
              <a:t>2-way Gibson assembly</a:t>
            </a:r>
            <a:endParaRPr lang="en-US" sz="1050" dirty="0"/>
          </a:p>
        </p:txBody>
      </p:sp>
      <p:sp>
        <p:nvSpPr>
          <p:cNvPr id="12" name="TextBox 11"/>
          <p:cNvSpPr txBox="1"/>
          <p:nvPr/>
        </p:nvSpPr>
        <p:spPr>
          <a:xfrm>
            <a:off x="2395134" y="2294751"/>
            <a:ext cx="120257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Transform </a:t>
            </a:r>
            <a:r>
              <a:rPr lang="en-US" sz="1050" i="1" dirty="0"/>
              <a:t>E. coli</a:t>
            </a:r>
            <a:endParaRPr lang="en-US" sz="1050" dirty="0"/>
          </a:p>
        </p:txBody>
      </p:sp>
      <p:sp>
        <p:nvSpPr>
          <p:cNvPr id="13" name="TextBox 12"/>
          <p:cNvSpPr txBox="1"/>
          <p:nvPr/>
        </p:nvSpPr>
        <p:spPr>
          <a:xfrm>
            <a:off x="4741960" y="3237939"/>
            <a:ext cx="19784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/>
              <a:t>Perform sequencing reactions</a:t>
            </a:r>
            <a:endParaRPr lang="en-US" sz="1050" dirty="0"/>
          </a:p>
        </p:txBody>
      </p:sp>
      <p:sp>
        <p:nvSpPr>
          <p:cNvPr id="14" name="TextBox 13"/>
          <p:cNvSpPr txBox="1"/>
          <p:nvPr/>
        </p:nvSpPr>
        <p:spPr>
          <a:xfrm>
            <a:off x="1933011" y="3372876"/>
            <a:ext cx="1048685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/>
              <a:t>Characterize </a:t>
            </a:r>
          </a:p>
          <a:p>
            <a:r>
              <a:rPr lang="en-US" sz="1050" dirty="0"/>
              <a:t>in plate reader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52415" y="4312160"/>
            <a:ext cx="125547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/>
              <a:t>Fit an ODE </a:t>
            </a:r>
            <a:r>
              <a:rPr lang="en-US" sz="1050" dirty="0"/>
              <a:t>model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91166" y="4300763"/>
            <a:ext cx="136928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Create a data sheet</a:t>
            </a:r>
          </a:p>
        </p:txBody>
      </p:sp>
      <p:sp>
        <p:nvSpPr>
          <p:cNvPr id="25" name="Title 1"/>
          <p:cNvSpPr>
            <a:spLocks noGrp="1"/>
          </p:cNvSpPr>
          <p:nvPr>
            <p:ph type="title"/>
          </p:nvPr>
        </p:nvSpPr>
        <p:spPr>
          <a:xfrm>
            <a:off x="459084" y="402931"/>
            <a:ext cx="7886700" cy="994172"/>
          </a:xfrm>
        </p:spPr>
        <p:txBody>
          <a:bodyPr/>
          <a:lstStyle/>
          <a:p>
            <a:r>
              <a:rPr lang="en-US" b="1" dirty="0" smtClean="0"/>
              <a:t>Use Cases</a:t>
            </a:r>
            <a:endParaRPr lang="en-US" b="1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4" t="24445" r="80214" b="27222"/>
          <a:stretch/>
        </p:blipFill>
        <p:spPr>
          <a:xfrm>
            <a:off x="257586" y="1059026"/>
            <a:ext cx="1219658" cy="2486024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87410" y="1816985"/>
            <a:ext cx="106952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i="1" dirty="0"/>
              <a:t>Design </a:t>
            </a:r>
            <a:r>
              <a:rPr lang="en-US" sz="1050" dirty="0"/>
              <a:t>Activity</a:t>
            </a:r>
            <a:endParaRPr lang="en-US" sz="1050" i="1" dirty="0"/>
          </a:p>
        </p:txBody>
      </p:sp>
      <p:sp>
        <p:nvSpPr>
          <p:cNvPr id="31" name="TextBox 30"/>
          <p:cNvSpPr txBox="1"/>
          <p:nvPr/>
        </p:nvSpPr>
        <p:spPr>
          <a:xfrm>
            <a:off x="587410" y="2107990"/>
            <a:ext cx="94929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i="1" dirty="0"/>
              <a:t>Build </a:t>
            </a:r>
            <a:r>
              <a:rPr lang="en-US" sz="1050" dirty="0"/>
              <a:t>Activity</a:t>
            </a:r>
            <a:endParaRPr lang="en-US" sz="1050" i="1" dirty="0"/>
          </a:p>
        </p:txBody>
      </p:sp>
      <p:sp>
        <p:nvSpPr>
          <p:cNvPr id="32" name="TextBox 31"/>
          <p:cNvSpPr txBox="1"/>
          <p:nvPr/>
        </p:nvSpPr>
        <p:spPr>
          <a:xfrm>
            <a:off x="576931" y="2433251"/>
            <a:ext cx="9092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i="1" dirty="0"/>
              <a:t>Test </a:t>
            </a:r>
            <a:r>
              <a:rPr lang="en-US" sz="1050" dirty="0"/>
              <a:t>Activity</a:t>
            </a:r>
            <a:endParaRPr lang="en-US" sz="1050" i="1" dirty="0"/>
          </a:p>
        </p:txBody>
      </p:sp>
      <p:sp>
        <p:nvSpPr>
          <p:cNvPr id="33" name="TextBox 32"/>
          <p:cNvSpPr txBox="1"/>
          <p:nvPr/>
        </p:nvSpPr>
        <p:spPr>
          <a:xfrm>
            <a:off x="576931" y="2750079"/>
            <a:ext cx="99418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i="1"/>
              <a:t>Learn </a:t>
            </a:r>
            <a:r>
              <a:rPr lang="en-US" sz="1050"/>
              <a:t>Activity</a:t>
            </a:r>
            <a:endParaRPr lang="en-US" sz="1050" i="1" dirty="0"/>
          </a:p>
        </p:txBody>
      </p:sp>
      <p:sp>
        <p:nvSpPr>
          <p:cNvPr id="2" name="TextBox 1"/>
          <p:cNvSpPr txBox="1"/>
          <p:nvPr/>
        </p:nvSpPr>
        <p:spPr>
          <a:xfrm>
            <a:off x="3545358" y="456020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D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55838" y="99215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Consolas" charset="0"/>
                <a:ea typeface="Consolas" charset="0"/>
                <a:cs typeface="Consolas" charset="0"/>
              </a:rPr>
              <a:t>B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544754" y="996967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Consolas" charset="0"/>
                <a:ea typeface="Consolas" charset="0"/>
                <a:cs typeface="Consolas" charset="0"/>
              </a:rPr>
              <a:t>B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155838" y="185585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Consolas" charset="0"/>
                <a:ea typeface="Consolas" charset="0"/>
                <a:cs typeface="Consolas" charset="0"/>
              </a:rPr>
              <a:t>B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385885" y="2770532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Consolas" charset="0"/>
                <a:ea typeface="Consolas" charset="0"/>
                <a:cs typeface="Consolas" charset="0"/>
              </a:rPr>
              <a:t>B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776388" y="2776311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Consolas" charset="0"/>
                <a:ea typeface="Consolas" charset="0"/>
                <a:cs typeface="Consolas" charset="0"/>
              </a:rPr>
              <a:t>B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55369" y="2772316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Consolas" charset="0"/>
                <a:ea typeface="Consolas" charset="0"/>
                <a:cs typeface="Consolas" charset="0"/>
              </a:rPr>
              <a:t>B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534350" y="2781631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Consolas" charset="0"/>
                <a:ea typeface="Consolas" charset="0"/>
                <a:cs typeface="Consolas" charset="0"/>
              </a:rPr>
              <a:t>B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924853" y="2765227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Consolas" charset="0"/>
                <a:ea typeface="Consolas" charset="0"/>
                <a:cs typeface="Consolas" charset="0"/>
              </a:rPr>
              <a:t>B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610249" y="36230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onsolas" charset="0"/>
                <a:ea typeface="Consolas" charset="0"/>
                <a:cs typeface="Consolas" charset="0"/>
              </a:rPr>
              <a:t>T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979508" y="36230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onsolas" charset="0"/>
                <a:ea typeface="Consolas" charset="0"/>
                <a:cs typeface="Consolas" charset="0"/>
              </a:rPr>
              <a:t>T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348767" y="3623048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onsolas" charset="0"/>
                <a:ea typeface="Consolas" charset="0"/>
                <a:cs typeface="Consolas" charset="0"/>
              </a:rPr>
              <a:t>T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854394" y="3896378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onsolas" charset="0"/>
                <a:ea typeface="Consolas" charset="0"/>
                <a:cs typeface="Consolas" charset="0"/>
              </a:rPr>
              <a:t>T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452320" y="4688437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A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237156" y="4698928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onsolas" charset="0"/>
                <a:ea typeface="Consolas" charset="0"/>
                <a:cs typeface="Consolas" charset="0"/>
              </a:rPr>
              <a:t>A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5208905" y="1768106"/>
            <a:ext cx="37887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>
                <a:latin typeface="Menlo" charset="0"/>
                <a:ea typeface="Menlo" charset="0"/>
                <a:cs typeface="Menlo" charset="0"/>
              </a:rPr>
              <a:t>transformed_cells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200" dirty="0">
                <a:solidFill>
                  <a:srgbClr val="666666"/>
                </a:solidFill>
                <a:latin typeface="Menlo" charset="0"/>
                <a:ea typeface="Menlo" charset="0"/>
                <a:cs typeface="Menlo" charset="0"/>
              </a:rPr>
              <a:t>=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200" dirty="0" err="1" smtClean="0">
                <a:latin typeface="Menlo" charset="0"/>
                <a:ea typeface="Menlo" charset="0"/>
                <a:cs typeface="Menlo" charset="0"/>
              </a:rPr>
              <a:t>build_workflow_step</a:t>
            </a:r>
            <a:r>
              <a:rPr lang="en-US" sz="1200" dirty="0" err="1" smtClean="0">
                <a:solidFill>
                  <a:srgbClr val="666666"/>
                </a:solidFill>
                <a:latin typeface="Menlo" charset="0"/>
                <a:ea typeface="Menlo" charset="0"/>
                <a:cs typeface="Menlo" charset="0"/>
              </a:rPr>
              <a:t>.</a:t>
            </a:r>
            <a:r>
              <a:rPr lang="en-US" sz="1200" dirty="0" err="1" smtClean="0">
                <a:latin typeface="Menlo" charset="0"/>
                <a:ea typeface="Menlo" charset="0"/>
                <a:cs typeface="Menlo" charset="0"/>
              </a:rPr>
              <a:t>generateBuild</a:t>
            </a:r>
            <a:endParaRPr lang="en-US" sz="1200" dirty="0" smtClean="0">
              <a:latin typeface="Menlo" charset="0"/>
              <a:ea typeface="Menlo" charset="0"/>
              <a:cs typeface="Menlo" charset="0"/>
            </a:endParaRPr>
          </a:p>
          <a:p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200" dirty="0" err="1" smtClean="0">
                <a:solidFill>
                  <a:srgbClr val="BA2121"/>
                </a:solidFill>
                <a:latin typeface="Menlo" charset="0"/>
                <a:ea typeface="Menlo" charset="0"/>
                <a:cs typeface="Menlo" charset="0"/>
              </a:rPr>
              <a:t>list_of_cell_ids</a:t>
            </a:r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, None, </a:t>
            </a:r>
            <a:r>
              <a:rPr lang="en-US" sz="1200" dirty="0" err="1" smtClean="0">
                <a:latin typeface="Menlo" charset="0"/>
                <a:ea typeface="Menlo" charset="0"/>
                <a:cs typeface="Menlo" charset="0"/>
              </a:rPr>
              <a:t>gibson_mix</a:t>
            </a:r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12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6830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 smtClean="0"/>
              <a:t>PySBOL</a:t>
            </a:r>
            <a:r>
              <a:rPr lang="en-US" b="1" dirty="0" smtClean="0"/>
              <a:t> Installation</a:t>
            </a:r>
            <a:endParaRPr lang="en-US" b="1" dirty="0"/>
          </a:p>
        </p:txBody>
      </p:sp>
      <p:sp>
        <p:nvSpPr>
          <p:cNvPr id="3" name="TextBox 2"/>
          <p:cNvSpPr txBox="1"/>
          <p:nvPr/>
        </p:nvSpPr>
        <p:spPr>
          <a:xfrm>
            <a:off x="863600" y="1219200"/>
            <a:ext cx="780288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1800" dirty="0" err="1" smtClean="0"/>
              <a:t>PySBOL</a:t>
            </a:r>
            <a:r>
              <a:rPr lang="en-US" sz="1800" dirty="0" smtClean="0"/>
              <a:t> </a:t>
            </a:r>
            <a:r>
              <a:rPr lang="en-US" sz="1800" smtClean="0"/>
              <a:t>packages available in Python </a:t>
            </a:r>
            <a:r>
              <a:rPr lang="en-US" sz="1800" dirty="0" smtClean="0"/>
              <a:t>2.7 and 3.6 on </a:t>
            </a:r>
            <a:r>
              <a:rPr lang="en-US" sz="1800" dirty="0" smtClean="0"/>
              <a:t>Windows, Mac OSX, and Linux</a:t>
            </a:r>
          </a:p>
          <a:p>
            <a:pPr algn="ctr">
              <a:spcAft>
                <a:spcPts val="1200"/>
              </a:spcAft>
            </a:pPr>
            <a:r>
              <a:rPr lang="en-US" sz="1800" b="1" dirty="0" smtClean="0"/>
              <a:t>Installation:</a:t>
            </a:r>
          </a:p>
          <a:p>
            <a:pPr algn="ctr">
              <a:spcAft>
                <a:spcPts val="1200"/>
              </a:spcAft>
            </a:pPr>
            <a:r>
              <a:rPr lang="en-US" sz="1800" dirty="0"/>
              <a:t>$ pip install </a:t>
            </a:r>
            <a:r>
              <a:rPr lang="en-US" sz="1800" dirty="0" err="1" smtClean="0"/>
              <a:t>pysbol</a:t>
            </a:r>
            <a:r>
              <a:rPr lang="en-US" sz="1800" dirty="0" smtClean="0"/>
              <a:t> --user</a:t>
            </a:r>
            <a:endParaRPr lang="en-US" sz="1800" b="1" dirty="0" smtClean="0"/>
          </a:p>
          <a:p>
            <a:pPr algn="ctr">
              <a:spcAft>
                <a:spcPts val="1200"/>
              </a:spcAft>
            </a:pPr>
            <a:r>
              <a:rPr lang="en-US" sz="1800" b="1" dirty="0" smtClean="0"/>
              <a:t>Documentation:</a:t>
            </a:r>
            <a:endParaRPr lang="en-US" sz="1800" b="1" dirty="0" smtClean="0"/>
          </a:p>
          <a:p>
            <a:pPr algn="ctr">
              <a:spcAft>
                <a:spcPts val="1200"/>
              </a:spcAft>
            </a:pPr>
            <a:r>
              <a:rPr lang="en-US" sz="1800" dirty="0">
                <a:hlinkClick r:id="rId3"/>
              </a:rPr>
              <a:t>https://pysbol2.readthedocs.io/en/latest</a:t>
            </a:r>
            <a:r>
              <a:rPr lang="en-US" sz="1800" dirty="0" smtClean="0">
                <a:hlinkClick r:id="rId3"/>
              </a:rPr>
              <a:t>/</a:t>
            </a:r>
            <a:endParaRPr lang="en-US" sz="1800" dirty="0" smtClean="0"/>
          </a:p>
          <a:p>
            <a:pPr algn="ctr">
              <a:spcAft>
                <a:spcPts val="1200"/>
              </a:spcAft>
            </a:pPr>
            <a:r>
              <a:rPr lang="en-US" sz="1800" b="1" dirty="0" smtClean="0"/>
              <a:t>Repository</a:t>
            </a:r>
            <a:r>
              <a:rPr lang="en-US" sz="1800" b="1" dirty="0" smtClean="0"/>
              <a:t>:</a:t>
            </a:r>
          </a:p>
          <a:p>
            <a:pPr algn="ctr">
              <a:spcAft>
                <a:spcPts val="1200"/>
              </a:spcAft>
            </a:pPr>
            <a:r>
              <a:rPr lang="en-US" sz="1800" dirty="0" smtClean="0">
                <a:hlinkClick r:id="rId4"/>
              </a:rPr>
              <a:t>https://</a:t>
            </a:r>
            <a:r>
              <a:rPr lang="en-US" sz="1800" dirty="0" err="1" smtClean="0">
                <a:hlinkClick r:id="rId4"/>
              </a:rPr>
              <a:t>github.com</a:t>
            </a:r>
            <a:r>
              <a:rPr lang="en-US" sz="1800" dirty="0" smtClean="0">
                <a:hlinkClick r:id="rId4"/>
              </a:rPr>
              <a:t>/</a:t>
            </a:r>
            <a:r>
              <a:rPr lang="en-US" sz="1800" dirty="0" err="1" smtClean="0">
                <a:hlinkClick r:id="rId4"/>
              </a:rPr>
              <a:t>SynBioDex</a:t>
            </a:r>
            <a:r>
              <a:rPr lang="en-US" sz="1800" dirty="0" smtClean="0">
                <a:hlinkClick r:id="rId4"/>
              </a:rPr>
              <a:t>/</a:t>
            </a:r>
            <a:r>
              <a:rPr lang="en-US" sz="1800" dirty="0" err="1" smtClean="0">
                <a:hlinkClick r:id="rId4"/>
              </a:rPr>
              <a:t>pySBOL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505864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9010" y="589945"/>
            <a:ext cx="4994990" cy="994172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“In-house” Workflow Systems Can be Integrated with SBOL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799"/>
          <a:stretch/>
        </p:blipFill>
        <p:spPr>
          <a:xfrm>
            <a:off x="-64359" y="297376"/>
            <a:ext cx="4325991" cy="257348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11"/>
          <a:stretch/>
        </p:blipFill>
        <p:spPr>
          <a:xfrm>
            <a:off x="-97807" y="2870858"/>
            <a:ext cx="4669807" cy="21509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72084" y="1947528"/>
            <a:ext cx="3548842" cy="2713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spcAft>
                <a:spcPts val="450"/>
              </a:spcAft>
              <a:buFont typeface="Arial" charset="0"/>
              <a:buChar char="•"/>
            </a:pPr>
            <a:r>
              <a:rPr lang="en-US" sz="1800" dirty="0"/>
              <a:t>SBOL is an “extensible standard”</a:t>
            </a:r>
          </a:p>
          <a:p>
            <a:pPr marL="214313" indent="-214313">
              <a:spcAft>
                <a:spcPts val="450"/>
              </a:spcAft>
              <a:buFont typeface="Arial" charset="0"/>
              <a:buChar char="•"/>
            </a:pPr>
            <a:r>
              <a:rPr lang="en-US" sz="1800" dirty="0"/>
              <a:t>SBOL libraries provide annotation and extension mechanisms</a:t>
            </a:r>
          </a:p>
          <a:p>
            <a:pPr marL="214313" indent="-214313">
              <a:spcAft>
                <a:spcPts val="450"/>
              </a:spcAft>
              <a:buFont typeface="Arial" charset="0"/>
              <a:buChar char="•"/>
            </a:pPr>
            <a:r>
              <a:rPr lang="en-US" sz="1800" dirty="0"/>
              <a:t>Existing, “in-house” workflow systems can be linked to SBOL using these mechanisms</a:t>
            </a:r>
          </a:p>
        </p:txBody>
      </p:sp>
    </p:spTree>
    <p:extLst>
      <p:ext uri="{BB962C8B-B14F-4D97-AF65-F5344CB8AC3E}">
        <p14:creationId xmlns:p14="http://schemas.microsoft.com/office/powerpoint/2010/main" val="2058830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701" y="2171170"/>
            <a:ext cx="7511500" cy="841800"/>
          </a:xfrm>
        </p:spPr>
        <p:txBody>
          <a:bodyPr/>
          <a:lstStyle/>
          <a:p>
            <a:r>
              <a:rPr lang="en-US" b="1" dirty="0" smtClean="0"/>
              <a:t>Extensibility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02461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64161" y="1323361"/>
            <a:ext cx="887983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Menlo" charset="0"/>
                <a:ea typeface="Menlo" charset="0"/>
                <a:cs typeface="Menlo" charset="0"/>
              </a:rPr>
              <a:t>&gt;&gt;&gt; cd = </a:t>
            </a:r>
            <a:r>
              <a:rPr lang="en-US" sz="1200" dirty="0" err="1">
                <a:latin typeface="Menlo" charset="0"/>
                <a:ea typeface="Menlo" charset="0"/>
                <a:cs typeface="Menlo" charset="0"/>
              </a:rPr>
              <a:t>ComponentDefinition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('cd0')</a:t>
            </a:r>
          </a:p>
          <a:p>
            <a:r>
              <a:rPr lang="en-US" sz="1200" dirty="0">
                <a:latin typeface="Menlo" charset="0"/>
                <a:ea typeface="Menlo" charset="0"/>
                <a:cs typeface="Menlo" charset="0"/>
              </a:rPr>
              <a:t>&gt;&gt;&gt; annotation = </a:t>
            </a:r>
            <a:r>
              <a:rPr lang="en-US" sz="1200" dirty="0" err="1">
                <a:latin typeface="Menlo" charset="0"/>
                <a:ea typeface="Menlo" charset="0"/>
                <a:cs typeface="Menlo" charset="0"/>
              </a:rPr>
              <a:t>TextProperty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(cd, 'http://</a:t>
            </a:r>
            <a:r>
              <a:rPr lang="en-US" sz="1200" dirty="0" err="1">
                <a:latin typeface="Menlo" charset="0"/>
                <a:ea typeface="Menlo" charset="0"/>
                <a:cs typeface="Menlo" charset="0"/>
              </a:rPr>
              <a:t>sys-bio.org#annotationProperty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', '0', '1')</a:t>
            </a:r>
          </a:p>
          <a:p>
            <a:r>
              <a:rPr lang="en-US" sz="1200" dirty="0">
                <a:latin typeface="Menlo" charset="0"/>
                <a:ea typeface="Menlo" charset="0"/>
                <a:cs typeface="Menlo" charset="0"/>
              </a:rPr>
              <a:t>&gt;&gt;&gt; </a:t>
            </a:r>
            <a:r>
              <a:rPr lang="en-US" sz="1200" dirty="0" err="1">
                <a:latin typeface="Menlo" charset="0"/>
                <a:ea typeface="Menlo" charset="0"/>
                <a:cs typeface="Menlo" charset="0"/>
              </a:rPr>
              <a:t>annotation.set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('This is a test property')</a:t>
            </a:r>
          </a:p>
          <a:p>
            <a:r>
              <a:rPr lang="en-US" sz="1200" dirty="0">
                <a:latin typeface="Menlo" charset="0"/>
                <a:ea typeface="Menlo" charset="0"/>
                <a:cs typeface="Menlo" charset="0"/>
              </a:rPr>
              <a:t>&gt;&gt;&gt; </a:t>
            </a:r>
            <a:r>
              <a:rPr lang="en-US" sz="1200" dirty="0" err="1">
                <a:latin typeface="Menlo" charset="0"/>
                <a:ea typeface="Menlo" charset="0"/>
                <a:cs typeface="Menlo" charset="0"/>
              </a:rPr>
              <a:t>annotation.get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()</a:t>
            </a:r>
          </a:p>
          <a:p>
            <a:r>
              <a:rPr lang="en-US" sz="1200" dirty="0">
                <a:latin typeface="Menlo" charset="0"/>
                <a:ea typeface="Menlo" charset="0"/>
                <a:cs typeface="Menlo" charset="0"/>
              </a:rPr>
              <a:t>'This is a test property</a:t>
            </a:r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'</a:t>
            </a:r>
            <a:endParaRPr lang="en-US" sz="12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3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"/>
                <a:cs typeface=""/>
              </a:rPr>
              <a:t>Custom </a:t>
            </a:r>
            <a:r>
              <a:rPr kumimoji="0" lang="en-US" sz="33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"/>
                <a:cs typeface=""/>
              </a:rPr>
              <a:t>Annotation</a:t>
            </a:r>
            <a:r>
              <a:rPr kumimoji="0" lang="en-US" sz="3300" b="1" i="0" u="none" strike="noStrike" kern="120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"/>
                <a:cs typeface=""/>
              </a:rPr>
              <a:t> Data</a:t>
            </a:r>
            <a:endParaRPr kumimoji="0" lang="en-US" sz="33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 Light" panose="020F0302020204030204"/>
              <a:ea typeface=""/>
              <a:cs typeface="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261360" y="2281178"/>
            <a:ext cx="555345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latin typeface="Menlo" charset="0"/>
              </a:rPr>
              <a:t>&lt;?xml version="1.0" encoding="utf-8"?&gt;</a:t>
            </a:r>
          </a:p>
          <a:p>
            <a:r>
              <a:rPr lang="en-US" sz="1000" dirty="0">
                <a:latin typeface="Menlo" charset="0"/>
              </a:rPr>
              <a:t>&lt;</a:t>
            </a:r>
            <a:r>
              <a:rPr lang="en-US" sz="1000" dirty="0" err="1">
                <a:latin typeface="Menlo" charset="0"/>
              </a:rPr>
              <a:t>rdf:RDF</a:t>
            </a:r>
            <a:r>
              <a:rPr lang="en-US" sz="1000" dirty="0">
                <a:latin typeface="Menlo" charset="0"/>
              </a:rPr>
              <a:t> </a:t>
            </a:r>
            <a:r>
              <a:rPr lang="en-US" sz="1000" dirty="0" err="1">
                <a:latin typeface="Menlo" charset="0"/>
              </a:rPr>
              <a:t>xmlns:dcterms</a:t>
            </a:r>
            <a:r>
              <a:rPr lang="en-US" sz="1000" dirty="0">
                <a:latin typeface="Menlo" charset="0"/>
              </a:rPr>
              <a:t>="http://</a:t>
            </a:r>
            <a:r>
              <a:rPr lang="en-US" sz="1000" dirty="0" err="1">
                <a:latin typeface="Menlo" charset="0"/>
              </a:rPr>
              <a:t>purl.org</a:t>
            </a:r>
            <a:r>
              <a:rPr lang="en-US" sz="1000" dirty="0">
                <a:latin typeface="Menlo" charset="0"/>
              </a:rPr>
              <a:t>/dc/terms/"</a:t>
            </a:r>
          </a:p>
          <a:p>
            <a:r>
              <a:rPr lang="en-US" sz="1000" dirty="0">
                <a:latin typeface="Menlo" charset="0"/>
              </a:rPr>
              <a:t>   </a:t>
            </a:r>
            <a:r>
              <a:rPr lang="en-US" sz="1000" dirty="0" err="1">
                <a:latin typeface="Menlo" charset="0"/>
              </a:rPr>
              <a:t>xmlns:prov</a:t>
            </a:r>
            <a:r>
              <a:rPr lang="en-US" sz="1000" dirty="0">
                <a:latin typeface="Menlo" charset="0"/>
              </a:rPr>
              <a:t>="http://www.w3.org/ns/</a:t>
            </a:r>
            <a:r>
              <a:rPr lang="en-US" sz="1000" dirty="0" err="1">
                <a:latin typeface="Menlo" charset="0"/>
              </a:rPr>
              <a:t>prov</a:t>
            </a:r>
            <a:r>
              <a:rPr lang="en-US" sz="1000" dirty="0">
                <a:latin typeface="Menlo" charset="0"/>
              </a:rPr>
              <a:t>#"</a:t>
            </a:r>
          </a:p>
          <a:p>
            <a:r>
              <a:rPr lang="en-US" sz="1000" dirty="0">
                <a:latin typeface="Menlo" charset="0"/>
              </a:rPr>
              <a:t>   </a:t>
            </a:r>
            <a:r>
              <a:rPr lang="en-US" sz="1000" dirty="0" err="1">
                <a:latin typeface="Menlo" charset="0"/>
              </a:rPr>
              <a:t>xmlns:rdf</a:t>
            </a:r>
            <a:r>
              <a:rPr lang="en-US" sz="1000" dirty="0">
                <a:latin typeface="Menlo" charset="0"/>
              </a:rPr>
              <a:t>="http://www.w3.org/1999/02/22-rdf-syntax-ns#"</a:t>
            </a:r>
          </a:p>
          <a:p>
            <a:r>
              <a:rPr lang="en-US" sz="1000" dirty="0">
                <a:latin typeface="Menlo" charset="0"/>
              </a:rPr>
              <a:t>   </a:t>
            </a:r>
            <a:r>
              <a:rPr lang="en-US" sz="1000" dirty="0" err="1">
                <a:latin typeface="Menlo" charset="0"/>
              </a:rPr>
              <a:t>xmlns:sbol</a:t>
            </a:r>
            <a:r>
              <a:rPr lang="en-US" sz="1000" dirty="0">
                <a:latin typeface="Menlo" charset="0"/>
              </a:rPr>
              <a:t>="http://</a:t>
            </a:r>
            <a:r>
              <a:rPr lang="en-US" sz="1000" dirty="0" err="1">
                <a:latin typeface="Menlo" charset="0"/>
              </a:rPr>
              <a:t>sbols.org</a:t>
            </a:r>
            <a:r>
              <a:rPr lang="en-US" sz="1000" dirty="0">
                <a:latin typeface="Menlo" charset="0"/>
              </a:rPr>
              <a:t>/v2#"</a:t>
            </a:r>
          </a:p>
          <a:p>
            <a:r>
              <a:rPr lang="en-US" sz="1000" dirty="0">
                <a:latin typeface="Menlo" charset="0"/>
              </a:rPr>
              <a:t>   </a:t>
            </a:r>
            <a:r>
              <a:rPr lang="en-US" sz="1000" dirty="0" err="1">
                <a:latin typeface="Menlo" charset="0"/>
              </a:rPr>
              <a:t>xmlns:sys-bio</a:t>
            </a:r>
            <a:r>
              <a:rPr lang="en-US" sz="1000" dirty="0">
                <a:latin typeface="Menlo" charset="0"/>
              </a:rPr>
              <a:t>="http://sys-</a:t>
            </a:r>
            <a:r>
              <a:rPr lang="en-US" sz="1000" dirty="0" err="1">
                <a:latin typeface="Menlo" charset="0"/>
              </a:rPr>
              <a:t>bio.org</a:t>
            </a:r>
            <a:r>
              <a:rPr lang="en-US" sz="1000" dirty="0">
                <a:latin typeface="Menlo" charset="0"/>
              </a:rPr>
              <a:t>#"&gt;</a:t>
            </a:r>
          </a:p>
          <a:p>
            <a:r>
              <a:rPr lang="en-US" sz="1000" dirty="0">
                <a:latin typeface="Menlo" charset="0"/>
              </a:rPr>
              <a:t>  &lt;</a:t>
            </a:r>
            <a:r>
              <a:rPr lang="en-US" sz="1000" dirty="0" err="1">
                <a:latin typeface="Menlo" charset="0"/>
              </a:rPr>
              <a:t>sbol:ComponentDefinition</a:t>
            </a:r>
            <a:r>
              <a:rPr lang="en-US" sz="1000" dirty="0">
                <a:latin typeface="Menlo" charset="0"/>
              </a:rPr>
              <a:t> </a:t>
            </a:r>
            <a:r>
              <a:rPr lang="en-US" sz="1000" dirty="0" err="1">
                <a:latin typeface="Menlo" charset="0"/>
              </a:rPr>
              <a:t>rdf:about</a:t>
            </a:r>
            <a:r>
              <a:rPr lang="en-US" sz="1000" dirty="0">
                <a:latin typeface="Menlo" charset="0"/>
              </a:rPr>
              <a:t>="http://</a:t>
            </a:r>
            <a:r>
              <a:rPr lang="en-US" sz="1000" dirty="0" err="1">
                <a:latin typeface="Menlo" charset="0"/>
              </a:rPr>
              <a:t>examples.org</a:t>
            </a:r>
            <a:r>
              <a:rPr lang="en-US" sz="1000" dirty="0">
                <a:latin typeface="Menlo" charset="0"/>
              </a:rPr>
              <a:t>/</a:t>
            </a:r>
            <a:r>
              <a:rPr lang="en-US" sz="1000" dirty="0" err="1">
                <a:latin typeface="Menlo" charset="0"/>
              </a:rPr>
              <a:t>ComponentDefinition</a:t>
            </a:r>
            <a:r>
              <a:rPr lang="en-US" sz="1000" dirty="0">
                <a:latin typeface="Menlo" charset="0"/>
              </a:rPr>
              <a:t>/cd0/1"&gt;</a:t>
            </a:r>
          </a:p>
          <a:p>
            <a:r>
              <a:rPr lang="en-US" sz="1000" dirty="0">
                <a:latin typeface="Menlo" charset="0"/>
              </a:rPr>
              <a:t>    &lt;</a:t>
            </a:r>
            <a:r>
              <a:rPr lang="en-US" sz="1000" dirty="0" err="1">
                <a:latin typeface="Menlo" charset="0"/>
              </a:rPr>
              <a:t>sbol:displayId</a:t>
            </a:r>
            <a:r>
              <a:rPr lang="en-US" sz="1000" dirty="0">
                <a:latin typeface="Menlo" charset="0"/>
              </a:rPr>
              <a:t>&gt;cd0&lt;/</a:t>
            </a:r>
            <a:r>
              <a:rPr lang="en-US" sz="1000" dirty="0" err="1">
                <a:latin typeface="Menlo" charset="0"/>
              </a:rPr>
              <a:t>sbol:displayId</a:t>
            </a:r>
            <a:r>
              <a:rPr lang="en-US" sz="1000" dirty="0">
                <a:latin typeface="Menlo" charset="0"/>
              </a:rPr>
              <a:t>&gt;</a:t>
            </a:r>
          </a:p>
          <a:p>
            <a:r>
              <a:rPr lang="en-US" sz="1000" dirty="0">
                <a:latin typeface="Menlo" charset="0"/>
              </a:rPr>
              <a:t>    &lt;</a:t>
            </a:r>
            <a:r>
              <a:rPr lang="en-US" sz="1000" dirty="0" err="1">
                <a:latin typeface="Menlo" charset="0"/>
              </a:rPr>
              <a:t>sbol:persistentIdentity</a:t>
            </a:r>
            <a:r>
              <a:rPr lang="en-US" sz="1000" dirty="0">
                <a:latin typeface="Menlo" charset="0"/>
              </a:rPr>
              <a:t> </a:t>
            </a:r>
            <a:r>
              <a:rPr lang="en-US" sz="1000" dirty="0" err="1">
                <a:latin typeface="Menlo" charset="0"/>
              </a:rPr>
              <a:t>rdf:resource</a:t>
            </a:r>
            <a:r>
              <a:rPr lang="en-US" sz="1000" dirty="0">
                <a:latin typeface="Menlo" charset="0"/>
              </a:rPr>
              <a:t>="http://</a:t>
            </a:r>
            <a:r>
              <a:rPr lang="en-US" sz="1000" dirty="0" err="1">
                <a:latin typeface="Menlo" charset="0"/>
              </a:rPr>
              <a:t>examples.org</a:t>
            </a:r>
            <a:r>
              <a:rPr lang="en-US" sz="1000" dirty="0">
                <a:latin typeface="Menlo" charset="0"/>
              </a:rPr>
              <a:t>/</a:t>
            </a:r>
            <a:r>
              <a:rPr lang="en-US" sz="1000" dirty="0" err="1">
                <a:latin typeface="Menlo" charset="0"/>
              </a:rPr>
              <a:t>ComponentDefinition</a:t>
            </a:r>
            <a:r>
              <a:rPr lang="en-US" sz="1000" dirty="0">
                <a:latin typeface="Menlo" charset="0"/>
              </a:rPr>
              <a:t>/cd0"/&gt;</a:t>
            </a:r>
          </a:p>
          <a:p>
            <a:r>
              <a:rPr lang="en-US" sz="1000" dirty="0">
                <a:latin typeface="Menlo" charset="0"/>
              </a:rPr>
              <a:t>    &lt;</a:t>
            </a:r>
            <a:r>
              <a:rPr lang="en-US" sz="1000" dirty="0" err="1">
                <a:latin typeface="Menlo" charset="0"/>
              </a:rPr>
              <a:t>sbol:type</a:t>
            </a:r>
            <a:r>
              <a:rPr lang="en-US" sz="1000" dirty="0">
                <a:latin typeface="Menlo" charset="0"/>
              </a:rPr>
              <a:t> </a:t>
            </a:r>
            <a:r>
              <a:rPr lang="en-US" sz="1000" dirty="0" err="1">
                <a:latin typeface="Menlo" charset="0"/>
              </a:rPr>
              <a:t>rdf:resource</a:t>
            </a:r>
            <a:r>
              <a:rPr lang="en-US" sz="1000" dirty="0">
                <a:latin typeface="Menlo" charset="0"/>
              </a:rPr>
              <a:t>="http://</a:t>
            </a:r>
            <a:r>
              <a:rPr lang="en-US" sz="1000" dirty="0" err="1">
                <a:latin typeface="Menlo" charset="0"/>
              </a:rPr>
              <a:t>www.biopax.org</a:t>
            </a:r>
            <a:r>
              <a:rPr lang="en-US" sz="1000" dirty="0">
                <a:latin typeface="Menlo" charset="0"/>
              </a:rPr>
              <a:t>/release/biopax-level3.owl#DnaRegion"/&gt;</a:t>
            </a:r>
          </a:p>
          <a:p>
            <a:r>
              <a:rPr lang="en-US" sz="1000" dirty="0">
                <a:latin typeface="Menlo" charset="0"/>
              </a:rPr>
              <a:t>    &lt;</a:t>
            </a:r>
            <a:r>
              <a:rPr lang="en-US" sz="1000" dirty="0" err="1">
                <a:latin typeface="Menlo" charset="0"/>
              </a:rPr>
              <a:t>sbol:version</a:t>
            </a:r>
            <a:r>
              <a:rPr lang="en-US" sz="1000" dirty="0">
                <a:latin typeface="Menlo" charset="0"/>
              </a:rPr>
              <a:t>&gt;1&lt;/</a:t>
            </a:r>
            <a:r>
              <a:rPr lang="en-US" sz="1000" dirty="0" err="1">
                <a:latin typeface="Menlo" charset="0"/>
              </a:rPr>
              <a:t>sbol:version</a:t>
            </a:r>
            <a:r>
              <a:rPr lang="en-US" sz="1000" dirty="0">
                <a:latin typeface="Menlo" charset="0"/>
              </a:rPr>
              <a:t>&gt;</a:t>
            </a:r>
          </a:p>
          <a:p>
            <a:r>
              <a:rPr lang="en-US" sz="1000" dirty="0">
                <a:latin typeface="Menlo" charset="0"/>
              </a:rPr>
              <a:t>    &lt;</a:t>
            </a:r>
            <a:r>
              <a:rPr lang="en-US" sz="1000" dirty="0" err="1">
                <a:latin typeface="Menlo" charset="0"/>
              </a:rPr>
              <a:t>sys-bio:annotationProperty</a:t>
            </a:r>
            <a:r>
              <a:rPr lang="en-US" sz="1000" dirty="0">
                <a:latin typeface="Menlo" charset="0"/>
              </a:rPr>
              <a:t>&gt;This is a test property&lt;/</a:t>
            </a:r>
            <a:r>
              <a:rPr lang="en-US" sz="1000" dirty="0" err="1">
                <a:latin typeface="Menlo" charset="0"/>
              </a:rPr>
              <a:t>sys-bio:annotationProperty</a:t>
            </a:r>
            <a:r>
              <a:rPr lang="en-US" sz="1000" dirty="0">
                <a:latin typeface="Menlo" charset="0"/>
              </a:rPr>
              <a:t>&gt;</a:t>
            </a:r>
          </a:p>
          <a:p>
            <a:r>
              <a:rPr lang="en-US" sz="1000" dirty="0">
                <a:latin typeface="Menlo" charset="0"/>
              </a:rPr>
              <a:t>  &lt;/</a:t>
            </a:r>
            <a:r>
              <a:rPr lang="en-US" sz="1000" dirty="0" err="1">
                <a:latin typeface="Menlo" charset="0"/>
              </a:rPr>
              <a:t>sbol:ComponentDefinition</a:t>
            </a:r>
            <a:r>
              <a:rPr lang="en-US" sz="1000" dirty="0">
                <a:latin typeface="Menlo" charset="0"/>
              </a:rPr>
              <a:t>&gt;</a:t>
            </a:r>
          </a:p>
          <a:p>
            <a:r>
              <a:rPr lang="en-US" sz="1000" dirty="0">
                <a:latin typeface="Menlo" charset="0"/>
              </a:rPr>
              <a:t>&lt;/</a:t>
            </a:r>
            <a:r>
              <a:rPr lang="en-US" sz="1000" dirty="0" err="1">
                <a:latin typeface="Menlo" charset="0"/>
              </a:rPr>
              <a:t>rdf:RDF</a:t>
            </a:r>
            <a:r>
              <a:rPr lang="en-US" sz="1000" dirty="0">
                <a:latin typeface="Menlo" charset="0"/>
              </a:rPr>
              <a:t>&gt;</a:t>
            </a:r>
          </a:p>
        </p:txBody>
      </p:sp>
      <p:sp>
        <p:nvSpPr>
          <p:cNvPr id="6" name="Rectangle 5"/>
          <p:cNvSpPr/>
          <p:nvPr/>
        </p:nvSpPr>
        <p:spPr>
          <a:xfrm>
            <a:off x="3261360" y="4425695"/>
            <a:ext cx="4895088" cy="365761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113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Extension Classes</a:t>
            </a:r>
            <a:endParaRPr lang="en-US" b="1" dirty="0"/>
          </a:p>
        </p:txBody>
      </p:sp>
      <p:sp>
        <p:nvSpPr>
          <p:cNvPr id="5" name="Rectangle 4"/>
          <p:cNvSpPr/>
          <p:nvPr/>
        </p:nvSpPr>
        <p:spPr>
          <a:xfrm>
            <a:off x="268224" y="1684026"/>
            <a:ext cx="1070457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DPL_NS = 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'http://</a:t>
            </a:r>
            <a:r>
              <a:rPr lang="en-US" sz="1200" dirty="0" err="1">
                <a:latin typeface="Menlo" charset="0"/>
                <a:ea typeface="Menlo" charset="0"/>
                <a:cs typeface="Menlo" charset="0"/>
              </a:rPr>
              <a:t>dnaplotlib.org</a:t>
            </a:r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#'</a:t>
            </a:r>
          </a:p>
          <a:p>
            <a:endParaRPr lang="en-US" sz="1200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class </a:t>
            </a:r>
            <a:r>
              <a:rPr lang="en-US" sz="1200" dirty="0" err="1">
                <a:latin typeface="Menlo" charset="0"/>
                <a:ea typeface="Menlo" charset="0"/>
                <a:cs typeface="Menlo" charset="0"/>
              </a:rPr>
              <a:t>ModuleDefinitionExtension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200" dirty="0" err="1">
                <a:latin typeface="Menlo" charset="0"/>
                <a:ea typeface="Menlo" charset="0"/>
                <a:cs typeface="Menlo" charset="0"/>
              </a:rPr>
              <a:t>ModuleDefinition</a:t>
            </a:r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):</a:t>
            </a:r>
          </a:p>
          <a:p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1200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 __</a:t>
            </a:r>
            <a:r>
              <a:rPr lang="en-US" sz="1200" dirty="0" err="1">
                <a:latin typeface="Menlo" charset="0"/>
                <a:ea typeface="Menlo" charset="0"/>
                <a:cs typeface="Menlo" charset="0"/>
              </a:rPr>
              <a:t>init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__(self, id = 'example</a:t>
            </a:r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'):</a:t>
            </a:r>
          </a:p>
          <a:p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sz="1200" dirty="0" err="1" smtClean="0">
                <a:latin typeface="Menlo" charset="0"/>
                <a:ea typeface="Menlo" charset="0"/>
                <a:cs typeface="Menlo" charset="0"/>
              </a:rPr>
              <a:t>ModuleDefinition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.__</a:t>
            </a:r>
            <a:r>
              <a:rPr lang="en-US" sz="1200" dirty="0" err="1">
                <a:latin typeface="Menlo" charset="0"/>
                <a:ea typeface="Menlo" charset="0"/>
                <a:cs typeface="Menlo" charset="0"/>
              </a:rPr>
              <a:t>init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__(self, id)        </a:t>
            </a:r>
            <a:endParaRPr lang="en-US" sz="1200" dirty="0" smtClean="0">
              <a:latin typeface="Menlo" charset="0"/>
              <a:ea typeface="Menlo" charset="0"/>
              <a:cs typeface="Menlo" charset="0"/>
            </a:endParaRPr>
          </a:p>
          <a:p>
            <a:r>
              <a:rPr lang="en-US" sz="12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       </a:t>
            </a:r>
            <a:r>
              <a:rPr lang="en-US" sz="1200" dirty="0" err="1" smtClean="0">
                <a:latin typeface="Menlo" charset="0"/>
                <a:ea typeface="Menlo" charset="0"/>
                <a:cs typeface="Menlo" charset="0"/>
              </a:rPr>
              <a:t>self.x_coordinate</a:t>
            </a:r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1200" dirty="0" err="1">
                <a:latin typeface="Menlo" charset="0"/>
                <a:ea typeface="Menlo" charset="0"/>
                <a:cs typeface="Menlo" charset="0"/>
              </a:rPr>
              <a:t>TextProperty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(self</a:t>
            </a:r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, DPL_NS + 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'</a:t>
            </a:r>
            <a:r>
              <a:rPr lang="en-US" sz="1200" dirty="0" err="1" smtClean="0">
                <a:latin typeface="Menlo" charset="0"/>
                <a:ea typeface="Menlo" charset="0"/>
                <a:cs typeface="Menlo" charset="0"/>
              </a:rPr>
              <a:t>xCoordinate</a:t>
            </a:r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'0', '1', '10') </a:t>
            </a:r>
            <a:endParaRPr lang="en-US" sz="1200" dirty="0" smtClean="0">
              <a:latin typeface="Menlo" charset="0"/>
              <a:ea typeface="Menlo" charset="0"/>
              <a:cs typeface="Menlo" charset="0"/>
            </a:endParaRPr>
          </a:p>
          <a:p>
            <a:r>
              <a:rPr lang="en-US" sz="12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       </a:t>
            </a:r>
            <a:r>
              <a:rPr lang="en-US" sz="1200" dirty="0" err="1" smtClean="0">
                <a:latin typeface="Menlo" charset="0"/>
                <a:ea typeface="Menlo" charset="0"/>
                <a:cs typeface="Menlo" charset="0"/>
              </a:rPr>
              <a:t>self.y_coordinate</a:t>
            </a:r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1200" dirty="0" err="1">
                <a:latin typeface="Menlo" charset="0"/>
                <a:ea typeface="Menlo" charset="0"/>
                <a:cs typeface="Menlo" charset="0"/>
              </a:rPr>
              <a:t>IntProperty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(self, </a:t>
            </a:r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DPL_NS + '</a:t>
            </a:r>
            <a:r>
              <a:rPr lang="en-US" sz="1200" dirty="0" err="1" smtClean="0">
                <a:latin typeface="Menlo" charset="0"/>
                <a:ea typeface="Menlo" charset="0"/>
                <a:cs typeface="Menlo" charset="0"/>
              </a:rPr>
              <a:t>yCoordinate</a:t>
            </a:r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', 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'0', '1', 10) </a:t>
            </a:r>
            <a:endParaRPr lang="en-US" sz="1200" dirty="0" smtClean="0">
              <a:latin typeface="Menlo" charset="0"/>
              <a:ea typeface="Menlo" charset="0"/>
              <a:cs typeface="Menlo" charset="0"/>
            </a:endParaRPr>
          </a:p>
          <a:p>
            <a:endParaRPr lang="en-US" sz="1200" dirty="0">
              <a:latin typeface="Menlo" charset="0"/>
              <a:ea typeface="Menlo" charset="0"/>
              <a:cs typeface="Menlo" charset="0"/>
            </a:endParaRPr>
          </a:p>
          <a:p>
            <a:endParaRPr lang="en-US" sz="1200" dirty="0" smtClean="0">
              <a:latin typeface="Menlo" charset="0"/>
              <a:ea typeface="Menlo" charset="0"/>
              <a:cs typeface="Menlo" charset="0"/>
            </a:endParaRPr>
          </a:p>
          <a:p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doc 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= Document</a:t>
            </a:r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()</a:t>
            </a:r>
          </a:p>
          <a:p>
            <a:r>
              <a:rPr lang="en-US" sz="1200" dirty="0" err="1" smtClean="0">
                <a:latin typeface="Menlo" charset="0"/>
                <a:ea typeface="Menlo" charset="0"/>
                <a:cs typeface="Menlo" charset="0"/>
              </a:rPr>
              <a:t>doc.addNamespace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('http://</a:t>
            </a:r>
            <a:r>
              <a:rPr lang="en-US" sz="1200" dirty="0" err="1">
                <a:latin typeface="Menlo" charset="0"/>
                <a:ea typeface="Menlo" charset="0"/>
                <a:cs typeface="Menlo" charset="0"/>
              </a:rPr>
              <a:t>dnaplotlib.org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#', '</a:t>
            </a:r>
            <a:r>
              <a:rPr lang="en-US" sz="1200" dirty="0" err="1">
                <a:latin typeface="Menlo" charset="0"/>
                <a:ea typeface="Menlo" charset="0"/>
                <a:cs typeface="Menlo" charset="0"/>
              </a:rPr>
              <a:t>dnaplotlib</a:t>
            </a:r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')</a:t>
            </a:r>
          </a:p>
          <a:p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md 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1200" dirty="0" err="1">
                <a:latin typeface="Menlo" charset="0"/>
                <a:ea typeface="Menlo" charset="0"/>
                <a:cs typeface="Menlo" charset="0"/>
              </a:rPr>
              <a:t>ModuleDefinitionExtension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('</a:t>
            </a:r>
            <a:r>
              <a:rPr lang="en-US" sz="1200" dirty="0" err="1">
                <a:latin typeface="Menlo" charset="0"/>
                <a:ea typeface="Menlo" charset="0"/>
                <a:cs typeface="Menlo" charset="0"/>
              </a:rPr>
              <a:t>md_example</a:t>
            </a:r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')</a:t>
            </a:r>
          </a:p>
          <a:p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print (</a:t>
            </a:r>
            <a:r>
              <a:rPr lang="en-US" sz="1200" dirty="0" err="1" smtClean="0">
                <a:latin typeface="Menlo" charset="0"/>
                <a:ea typeface="Menlo" charset="0"/>
                <a:cs typeface="Menlo" charset="0"/>
              </a:rPr>
              <a:t>md.x_coordinate</a:t>
            </a:r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r>
              <a:rPr lang="en-US" sz="1200" dirty="0" err="1" smtClean="0">
                <a:latin typeface="Menlo" charset="0"/>
                <a:ea typeface="Menlo" charset="0"/>
                <a:cs typeface="Menlo" charset="0"/>
              </a:rPr>
              <a:t>md.y_coordinate</a:t>
            </a:r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200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5</a:t>
            </a:r>
          </a:p>
          <a:p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print (</a:t>
            </a:r>
            <a:r>
              <a:rPr lang="en-US" sz="1200" dirty="0" err="1" smtClean="0">
                <a:latin typeface="Menlo" charset="0"/>
                <a:ea typeface="Menlo" charset="0"/>
                <a:cs typeface="Menlo" charset="0"/>
              </a:rPr>
              <a:t>md.y_coordinate</a:t>
            </a:r>
            <a:r>
              <a:rPr lang="en-US" sz="1200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4474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138" y="3332829"/>
            <a:ext cx="1415654" cy="141565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524" y="3332829"/>
            <a:ext cx="1415654" cy="14156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0518" y="3487015"/>
            <a:ext cx="1107281" cy="110728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2219" y="3445431"/>
            <a:ext cx="472081" cy="47208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408475" y="3678706"/>
            <a:ext cx="145277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kern="1200" dirty="0" err="1">
                <a:solidFill>
                  <a:srgbClr val="FF0000"/>
                </a:solidFill>
                <a:latin typeface="Calibri" panose="020F0502020204030204"/>
                <a:ea typeface=""/>
                <a:cs typeface=""/>
              </a:rPr>
              <a:t>GenericTopLevel</a:t>
            </a:r>
            <a:r>
              <a:rPr lang="en-US" sz="1350" kern="1200" dirty="0">
                <a:solidFill>
                  <a:srgbClr val="FF0000"/>
                </a:solidFill>
                <a:latin typeface="Calibri" panose="020F0502020204030204"/>
                <a:ea typeface=""/>
                <a:cs typeface=""/>
              </a:rPr>
              <a:t>()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3142609" y="4139718"/>
            <a:ext cx="855491" cy="147753"/>
            <a:chOff x="3695434" y="2211387"/>
            <a:chExt cx="1140655" cy="197004"/>
          </a:xfrm>
        </p:grpSpPr>
        <p:cxnSp>
          <p:nvCxnSpPr>
            <p:cNvPr id="24" name="Straight Arrow Connector 23"/>
            <p:cNvCxnSpPr/>
            <p:nvPr/>
          </p:nvCxnSpPr>
          <p:spPr>
            <a:xfrm>
              <a:off x="3769900" y="2211387"/>
              <a:ext cx="1066189" cy="0"/>
            </a:xfrm>
            <a:prstGeom prst="straightConnector1">
              <a:avLst/>
            </a:prstGeom>
            <a:ln w="38100">
              <a:solidFill>
                <a:schemeClr val="accent1">
                  <a:lumMod val="60000"/>
                  <a:lumOff val="4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H="1">
              <a:off x="3695434" y="2408391"/>
              <a:ext cx="1066189" cy="0"/>
            </a:xfrm>
            <a:prstGeom prst="straightConnector1">
              <a:avLst/>
            </a:prstGeom>
            <a:ln w="38100">
              <a:solidFill>
                <a:schemeClr val="accent1">
                  <a:lumMod val="60000"/>
                  <a:lumOff val="4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Straight Arrow Connector 25"/>
          <p:cNvCxnSpPr/>
          <p:nvPr/>
        </p:nvCxnSpPr>
        <p:spPr>
          <a:xfrm>
            <a:off x="5386897" y="4155060"/>
            <a:ext cx="799642" cy="0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5331048" y="4302813"/>
            <a:ext cx="799642" cy="0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326196" y="3818728"/>
            <a:ext cx="164538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kern="1200" dirty="0">
                <a:solidFill>
                  <a:srgbClr val="FF0000"/>
                </a:solidFill>
                <a:latin typeface="Calibri" panose="020F0502020204030204"/>
                <a:ea typeface=""/>
                <a:cs typeface=""/>
              </a:rPr>
              <a:t>&lt;</a:t>
            </a:r>
            <a:r>
              <a:rPr lang="en-US" sz="1350" kern="1200" dirty="0" err="1">
                <a:solidFill>
                  <a:srgbClr val="FF0000"/>
                </a:solidFill>
                <a:latin typeface="Calibri" panose="020F0502020204030204"/>
                <a:ea typeface=""/>
                <a:cs typeface=""/>
              </a:rPr>
              <a:t>host_context:Host</a:t>
            </a:r>
            <a:r>
              <a:rPr lang="en-US" sz="1350" kern="1200" dirty="0">
                <a:solidFill>
                  <a:srgbClr val="FF0000"/>
                </a:solidFill>
                <a:latin typeface="Calibri" panose="020F0502020204030204"/>
                <a:ea typeface=""/>
                <a:cs typeface=""/>
              </a:rPr>
              <a:t>&gt;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628986" y="3644742"/>
            <a:ext cx="185647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kern="1200" dirty="0">
                <a:solidFill>
                  <a:srgbClr val="FF0000"/>
                </a:solidFill>
                <a:latin typeface="Calibri" panose="020F0502020204030204"/>
                <a:ea typeface=""/>
                <a:cs typeface=""/>
              </a:rPr>
              <a:t>Host(</a:t>
            </a:r>
            <a:r>
              <a:rPr lang="en-US" sz="1350" kern="1200" dirty="0" err="1">
                <a:solidFill>
                  <a:srgbClr val="FF0000"/>
                </a:solidFill>
                <a:latin typeface="Calibri" panose="020F0502020204030204"/>
                <a:ea typeface=""/>
                <a:cs typeface=""/>
              </a:rPr>
              <a:t>ModuleDefinition</a:t>
            </a:r>
            <a:r>
              <a:rPr lang="en-US" sz="1350" kern="1200" dirty="0">
                <a:solidFill>
                  <a:srgbClr val="FF0000"/>
                </a:solidFill>
                <a:latin typeface="Calibri" panose="020F0502020204030204"/>
                <a:ea typeface=""/>
                <a:cs typeface=""/>
              </a:rPr>
              <a:t>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461703" y="3890116"/>
            <a:ext cx="39716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kern="1200" dirty="0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t>.</a:t>
            </a:r>
            <a:r>
              <a:rPr lang="en-US" sz="1350" kern="1200" dirty="0" err="1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t>py</a:t>
            </a:r>
            <a:endParaRPr lang="en-US" sz="1350" kern="1200" dirty="0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819885" y="4579086"/>
            <a:ext cx="69794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kern="1200" smtClean="0">
                <a:solidFill>
                  <a:srgbClr val="5B9BD5">
                    <a:lumMod val="50000"/>
                  </a:srgbClr>
                </a:solidFill>
                <a:latin typeface="Calibri" panose="020F0502020204030204"/>
                <a:ea typeface=""/>
                <a:cs typeface=""/>
              </a:rPr>
              <a:t>Python</a:t>
            </a:r>
            <a:endParaRPr lang="en-US" sz="1350" b="1" kern="1200" dirty="0">
              <a:solidFill>
                <a:srgbClr val="5B9BD5">
                  <a:lumMod val="50000"/>
                </a:srgbClr>
              </a:solidFill>
              <a:latin typeface="Calibri" panose="020F0502020204030204"/>
              <a:ea typeface=""/>
              <a:cs typeface="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631669" y="4594296"/>
            <a:ext cx="82529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kern="1200" dirty="0">
                <a:solidFill>
                  <a:srgbClr val="5B9BD5">
                    <a:lumMod val="50000"/>
                  </a:srgbClr>
                </a:solidFill>
                <a:latin typeface="Calibri" panose="020F0502020204030204"/>
                <a:ea typeface=""/>
                <a:cs typeface=""/>
              </a:rPr>
              <a:t>C++/Java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4395934" y="4594296"/>
            <a:ext cx="51809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kern="1200" dirty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t>.</a:t>
            </a:r>
            <a:r>
              <a:rPr lang="en-US" sz="1350" kern="1200" dirty="0" err="1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t>sbol</a:t>
            </a:r>
            <a:endParaRPr lang="en-US" sz="1350" kern="1200" dirty="0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  <p:sp>
        <p:nvSpPr>
          <p:cNvPr id="45" name="Oval 44"/>
          <p:cNvSpPr/>
          <p:nvPr/>
        </p:nvSpPr>
        <p:spPr>
          <a:xfrm>
            <a:off x="436940" y="542219"/>
            <a:ext cx="397328" cy="3973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kern="1200" dirty="0">
                <a:solidFill>
                  <a:prstClr val="white"/>
                </a:solidFill>
              </a:rPr>
              <a:t>1</a:t>
            </a:r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602" y="1257394"/>
            <a:ext cx="1415654" cy="1415654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988" y="1257394"/>
            <a:ext cx="1415654" cy="1415654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9981" y="1411580"/>
            <a:ext cx="1107281" cy="1107281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550" y="1080855"/>
            <a:ext cx="472081" cy="472081"/>
          </a:xfrm>
          <a:prstGeom prst="rect">
            <a:avLst/>
          </a:prstGeom>
        </p:spPr>
      </p:pic>
      <p:grpSp>
        <p:nvGrpSpPr>
          <p:cNvPr id="49" name="Group 48"/>
          <p:cNvGrpSpPr/>
          <p:nvPr/>
        </p:nvGrpSpPr>
        <p:grpSpPr>
          <a:xfrm>
            <a:off x="3052073" y="2064283"/>
            <a:ext cx="855491" cy="147753"/>
            <a:chOff x="3695434" y="2211387"/>
            <a:chExt cx="1140655" cy="197004"/>
          </a:xfrm>
        </p:grpSpPr>
        <p:cxnSp>
          <p:nvCxnSpPr>
            <p:cNvPr id="50" name="Straight Arrow Connector 49"/>
            <p:cNvCxnSpPr/>
            <p:nvPr/>
          </p:nvCxnSpPr>
          <p:spPr>
            <a:xfrm>
              <a:off x="3769900" y="2211387"/>
              <a:ext cx="1066189" cy="0"/>
            </a:xfrm>
            <a:prstGeom prst="straightConnector1">
              <a:avLst/>
            </a:prstGeom>
            <a:ln w="38100">
              <a:solidFill>
                <a:schemeClr val="accent1">
                  <a:lumMod val="60000"/>
                  <a:lumOff val="4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 flipH="1">
              <a:off x="3695434" y="2408391"/>
              <a:ext cx="1066189" cy="0"/>
            </a:xfrm>
            <a:prstGeom prst="straightConnector1">
              <a:avLst/>
            </a:prstGeom>
            <a:ln w="38100">
              <a:solidFill>
                <a:schemeClr val="accent1">
                  <a:lumMod val="60000"/>
                  <a:lumOff val="4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2" name="Straight Arrow Connector 51"/>
          <p:cNvCxnSpPr/>
          <p:nvPr/>
        </p:nvCxnSpPr>
        <p:spPr>
          <a:xfrm>
            <a:off x="5296361" y="2079625"/>
            <a:ext cx="799642" cy="0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5240511" y="2227378"/>
            <a:ext cx="799642" cy="0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4235659" y="1743293"/>
            <a:ext cx="164538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kern="1200" dirty="0">
                <a:solidFill>
                  <a:srgbClr val="FF0000"/>
                </a:solidFill>
                <a:latin typeface="Calibri" panose="020F0502020204030204"/>
                <a:ea typeface=""/>
                <a:cs typeface=""/>
              </a:rPr>
              <a:t>&lt;</a:t>
            </a:r>
            <a:r>
              <a:rPr lang="en-US" sz="1350" kern="1200" dirty="0" err="1">
                <a:solidFill>
                  <a:srgbClr val="FF0000"/>
                </a:solidFill>
                <a:latin typeface="Calibri" panose="020F0502020204030204"/>
                <a:ea typeface=""/>
                <a:cs typeface=""/>
              </a:rPr>
              <a:t>host_context:Host</a:t>
            </a:r>
            <a:r>
              <a:rPr lang="en-US" sz="1350" kern="1200" dirty="0">
                <a:solidFill>
                  <a:srgbClr val="FF0000"/>
                </a:solidFill>
                <a:latin typeface="Calibri" panose="020F0502020204030204"/>
                <a:ea typeface=""/>
                <a:cs typeface=""/>
              </a:rPr>
              <a:t>&gt;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538449" y="1569307"/>
            <a:ext cx="185647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kern="1200" dirty="0">
                <a:solidFill>
                  <a:srgbClr val="FF0000"/>
                </a:solidFill>
                <a:latin typeface="Calibri" panose="020F0502020204030204"/>
                <a:ea typeface=""/>
                <a:cs typeface=""/>
              </a:rPr>
              <a:t>Host(</a:t>
            </a:r>
            <a:r>
              <a:rPr lang="en-US" sz="1350" kern="1200" dirty="0" err="1">
                <a:solidFill>
                  <a:srgbClr val="FF0000"/>
                </a:solidFill>
                <a:latin typeface="Calibri" panose="020F0502020204030204"/>
                <a:ea typeface=""/>
                <a:cs typeface=""/>
              </a:rPr>
              <a:t>ModuleDefinition</a:t>
            </a:r>
            <a:r>
              <a:rPr lang="en-US" sz="1350" kern="1200" dirty="0">
                <a:solidFill>
                  <a:srgbClr val="FF0000"/>
                </a:solidFill>
                <a:latin typeface="Calibri" panose="020F0502020204030204"/>
                <a:ea typeface=""/>
                <a:cs typeface=""/>
              </a:rPr>
              <a:t>)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3362034" y="1525540"/>
            <a:ext cx="39716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kern="1200" dirty="0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t>.</a:t>
            </a:r>
            <a:r>
              <a:rPr lang="en-US" sz="1350" kern="1200" dirty="0" err="1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t>py</a:t>
            </a:r>
            <a:endParaRPr lang="en-US" sz="1350" kern="1200" dirty="0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768736" y="2536479"/>
            <a:ext cx="69794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kern="1200" smtClean="0">
                <a:solidFill>
                  <a:srgbClr val="5B9BD5">
                    <a:lumMod val="50000"/>
                  </a:srgbClr>
                </a:solidFill>
                <a:latin typeface="Calibri" panose="020F0502020204030204"/>
                <a:ea typeface=""/>
                <a:cs typeface=""/>
              </a:rPr>
              <a:t>Python</a:t>
            </a:r>
            <a:endParaRPr lang="en-US" sz="1350" b="1" kern="1200" dirty="0">
              <a:solidFill>
                <a:srgbClr val="5B9BD5">
                  <a:lumMod val="50000"/>
                </a:srgbClr>
              </a:solidFill>
              <a:latin typeface="Calibri" panose="020F0502020204030204"/>
              <a:ea typeface=""/>
              <a:cs typeface="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6541132" y="2518861"/>
            <a:ext cx="82529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kern="1200" dirty="0">
                <a:solidFill>
                  <a:srgbClr val="5B9BD5">
                    <a:lumMod val="50000"/>
                  </a:srgbClr>
                </a:solidFill>
                <a:latin typeface="Calibri" panose="020F0502020204030204"/>
                <a:ea typeface=""/>
                <a:cs typeface=""/>
              </a:rPr>
              <a:t>C++/Java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4305398" y="2518861"/>
            <a:ext cx="51809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kern="1200" dirty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t>.</a:t>
            </a:r>
            <a:r>
              <a:rPr lang="en-US" sz="1350" kern="1200" dirty="0" err="1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t>sbol</a:t>
            </a:r>
            <a:endParaRPr lang="en-US" sz="1350" kern="1200" dirty="0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6355886" y="1533921"/>
            <a:ext cx="185647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kern="1200" dirty="0">
                <a:solidFill>
                  <a:srgbClr val="FF0000"/>
                </a:solidFill>
                <a:latin typeface="Calibri" panose="020F0502020204030204"/>
                <a:ea typeface=""/>
                <a:cs typeface=""/>
              </a:rPr>
              <a:t>Host(</a:t>
            </a:r>
            <a:r>
              <a:rPr lang="en-US" sz="1350" kern="1200" dirty="0" err="1">
                <a:solidFill>
                  <a:srgbClr val="FF0000"/>
                </a:solidFill>
                <a:latin typeface="Calibri" panose="020F0502020204030204"/>
                <a:ea typeface=""/>
                <a:cs typeface=""/>
              </a:rPr>
              <a:t>ModuleDefinition</a:t>
            </a:r>
            <a:r>
              <a:rPr lang="en-US" sz="1350" kern="1200" dirty="0">
                <a:solidFill>
                  <a:srgbClr val="FF0000"/>
                </a:solidFill>
                <a:latin typeface="Calibri" panose="020F0502020204030204"/>
                <a:ea typeface=""/>
                <a:cs typeface=""/>
              </a:rPr>
              <a:t>)</a:t>
            </a:r>
          </a:p>
        </p:txBody>
      </p:sp>
      <p:pic>
        <p:nvPicPr>
          <p:cNvPr id="63" name="Picture 6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2375" y="1074676"/>
            <a:ext cx="472081" cy="472081"/>
          </a:xfrm>
          <a:prstGeom prst="rect">
            <a:avLst/>
          </a:prstGeom>
        </p:spPr>
      </p:pic>
      <p:sp>
        <p:nvSpPr>
          <p:cNvPr id="64" name="TextBox 63"/>
          <p:cNvSpPr txBox="1"/>
          <p:nvPr/>
        </p:nvSpPr>
        <p:spPr>
          <a:xfrm>
            <a:off x="5521859" y="1519360"/>
            <a:ext cx="39716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kern="1200" dirty="0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t>.</a:t>
            </a:r>
            <a:r>
              <a:rPr lang="en-US" sz="1350" kern="1200" dirty="0" err="1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t>py</a:t>
            </a:r>
            <a:endParaRPr lang="en-US" sz="1350" kern="1200" dirty="0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24523" y="498510"/>
            <a:ext cx="6553204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00" kern="1200" dirty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t>Data exchange with </a:t>
            </a:r>
            <a:r>
              <a:rPr lang="en-US" sz="2700" kern="1200" dirty="0" err="1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t>pySBOL</a:t>
            </a:r>
            <a:r>
              <a:rPr lang="en-US" sz="2700" kern="1200" dirty="0" smtClean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t> extension classes</a:t>
            </a:r>
            <a:endParaRPr lang="en-US" sz="2700" kern="1200" dirty="0">
              <a:solidFill>
                <a:prstClr val="black"/>
              </a:solidFill>
              <a:latin typeface="Calibri" panose="020F0502020204030204"/>
              <a:ea typeface=""/>
              <a:cs typeface="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50534" y="2898907"/>
            <a:ext cx="5797485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00" kern="1200" dirty="0">
                <a:solidFill>
                  <a:prstClr val="black"/>
                </a:solidFill>
                <a:latin typeface="Calibri" panose="020F0502020204030204"/>
                <a:ea typeface=""/>
                <a:cs typeface=""/>
              </a:rPr>
              <a:t>Data exchange with generic annotations</a:t>
            </a:r>
          </a:p>
        </p:txBody>
      </p:sp>
      <p:sp>
        <p:nvSpPr>
          <p:cNvPr id="69" name="Oval 68"/>
          <p:cNvSpPr/>
          <p:nvPr/>
        </p:nvSpPr>
        <p:spPr>
          <a:xfrm>
            <a:off x="483389" y="3018822"/>
            <a:ext cx="397328" cy="39732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kern="1200" dirty="0">
                <a:solidFill>
                  <a:prstClr val="white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027209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701" y="2171170"/>
            <a:ext cx="7511500" cy="841800"/>
          </a:xfrm>
        </p:spPr>
        <p:txBody>
          <a:bodyPr/>
          <a:lstStyle/>
          <a:p>
            <a:r>
              <a:rPr lang="en-US" b="1" dirty="0" smtClean="0"/>
              <a:t>Concluding Remarks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40489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Acknowledgements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487" y="2333106"/>
            <a:ext cx="1138557" cy="11385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487" y="837128"/>
            <a:ext cx="1215946" cy="121594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845" y="3708401"/>
            <a:ext cx="1219199" cy="121919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681095" y="2548333"/>
            <a:ext cx="14927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Kyle Medley</a:t>
            </a:r>
          </a:p>
          <a:p>
            <a:r>
              <a:rPr lang="en-US" sz="1800" dirty="0" smtClean="0"/>
              <a:t>PhD </a:t>
            </a:r>
            <a:r>
              <a:rPr lang="en-US" sz="1800" dirty="0" smtClean="0"/>
              <a:t>Student</a:t>
            </a:r>
          </a:p>
          <a:p>
            <a:r>
              <a:rPr lang="en-US" sz="1800" dirty="0" smtClean="0"/>
              <a:t>UW</a:t>
            </a:r>
            <a:endParaRPr lang="en-US" sz="1800" dirty="0"/>
          </a:p>
        </p:txBody>
      </p:sp>
      <p:sp>
        <p:nvSpPr>
          <p:cNvPr id="12" name="TextBox 11"/>
          <p:cNvSpPr txBox="1"/>
          <p:nvPr/>
        </p:nvSpPr>
        <p:spPr>
          <a:xfrm>
            <a:off x="1681095" y="1099910"/>
            <a:ext cx="14927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 smtClean="0"/>
              <a:t>Kiri</a:t>
            </a:r>
            <a:r>
              <a:rPr lang="en-US" sz="1800" dirty="0" smtClean="0"/>
              <a:t> Choi</a:t>
            </a:r>
          </a:p>
          <a:p>
            <a:r>
              <a:rPr lang="en-US" sz="1800" dirty="0" smtClean="0"/>
              <a:t>PhD </a:t>
            </a:r>
            <a:r>
              <a:rPr lang="en-US" sz="1800" dirty="0" smtClean="0"/>
              <a:t>Student</a:t>
            </a:r>
          </a:p>
          <a:p>
            <a:r>
              <a:rPr lang="en-US" sz="1800" dirty="0" smtClean="0"/>
              <a:t>UW</a:t>
            </a:r>
            <a:endParaRPr lang="en-US" sz="1800" dirty="0"/>
          </a:p>
        </p:txBody>
      </p:sp>
      <p:sp>
        <p:nvSpPr>
          <p:cNvPr id="13" name="TextBox 12"/>
          <p:cNvSpPr txBox="1"/>
          <p:nvPr/>
        </p:nvSpPr>
        <p:spPr>
          <a:xfrm>
            <a:off x="1645920" y="3954574"/>
            <a:ext cx="40959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Herbert </a:t>
            </a:r>
            <a:r>
              <a:rPr lang="en-US" sz="1800" dirty="0" err="1" smtClean="0"/>
              <a:t>Sauro</a:t>
            </a:r>
            <a:r>
              <a:rPr lang="en-US" sz="1800" dirty="0" smtClean="0"/>
              <a:t>,</a:t>
            </a:r>
          </a:p>
          <a:p>
            <a:r>
              <a:rPr lang="en-US" sz="1800" dirty="0" smtClean="0"/>
              <a:t>Associate Professor of </a:t>
            </a:r>
            <a:r>
              <a:rPr lang="en-US" sz="1800" dirty="0" smtClean="0"/>
              <a:t>Bioengineering</a:t>
            </a:r>
          </a:p>
          <a:p>
            <a:r>
              <a:rPr lang="en-US" sz="1800" dirty="0" smtClean="0"/>
              <a:t>UW</a:t>
            </a:r>
            <a:endParaRPr lang="en-US" sz="1800" dirty="0"/>
          </a:p>
        </p:txBody>
      </p:sp>
      <p:sp>
        <p:nvSpPr>
          <p:cNvPr id="15" name="TextBox 14"/>
          <p:cNvSpPr txBox="1"/>
          <p:nvPr/>
        </p:nvSpPr>
        <p:spPr>
          <a:xfrm>
            <a:off x="4624313" y="1276281"/>
            <a:ext cx="376256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Anil </a:t>
            </a:r>
            <a:r>
              <a:rPr lang="en-US" sz="1800" dirty="0" err="1" smtClean="0"/>
              <a:t>Wipat</a:t>
            </a:r>
            <a:r>
              <a:rPr lang="en-US" sz="1800" dirty="0" smtClean="0"/>
              <a:t> and the Newcastle team</a:t>
            </a:r>
            <a:endParaRPr lang="en-US" sz="1800" dirty="0"/>
          </a:p>
          <a:p>
            <a:endParaRPr lang="en-US" sz="1800" dirty="0" smtClean="0"/>
          </a:p>
          <a:p>
            <a:r>
              <a:rPr lang="en-US" sz="1800" dirty="0" smtClean="0"/>
              <a:t>Chris Myers and the Utah team</a:t>
            </a:r>
          </a:p>
          <a:p>
            <a:endParaRPr lang="en-US" sz="1800" dirty="0" smtClean="0"/>
          </a:p>
          <a:p>
            <a:r>
              <a:rPr lang="en-US" sz="1800" dirty="0" smtClean="0"/>
              <a:t>The SBOL Editors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 NSF </a:t>
            </a:r>
            <a:r>
              <a:rPr lang="en-US" sz="1800" dirty="0" smtClean="0"/>
              <a:t>award</a:t>
            </a:r>
            <a:r>
              <a:rPr lang="en-US" sz="1800" dirty="0"/>
              <a:t> </a:t>
            </a:r>
            <a:r>
              <a:rPr lang="en-US" sz="1800" dirty="0">
                <a:hlinkClick r:id="rId6"/>
              </a:rPr>
              <a:t>#1355909</a:t>
            </a:r>
            <a:r>
              <a:rPr lang="en-US" sz="1800" dirty="0"/>
              <a:t> 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41913" y="3494584"/>
            <a:ext cx="1471213" cy="148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281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Please try out!</a:t>
            </a:r>
            <a:endParaRPr lang="en-US" b="1" dirty="0"/>
          </a:p>
        </p:txBody>
      </p:sp>
      <p:pic>
        <p:nvPicPr>
          <p:cNvPr id="6146" name="Picture 2" descr="http://2e130c55e0c2763c8a20-c7a4d0feffd26319b59c92c4aecae366.r18.cf1.rackcdn.com/308ff295b2e2da060f956b4bca50fe26c29ffb0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6013" y="1572816"/>
            <a:ext cx="5779989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352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619162" y="1991360"/>
            <a:ext cx="1512047" cy="955040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libSBOL</a:t>
            </a:r>
            <a:endParaRPr lang="en-US" dirty="0" smtClean="0"/>
          </a:p>
          <a:p>
            <a:pPr algn="ctr"/>
            <a:r>
              <a:rPr lang="en-US" dirty="0" smtClean="0"/>
              <a:t>(.</a:t>
            </a:r>
            <a:r>
              <a:rPr lang="en-US" dirty="0" err="1" smtClean="0"/>
              <a:t>cpp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2750371" y="1991360"/>
            <a:ext cx="1512047" cy="955040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Wrapper code</a:t>
            </a:r>
          </a:p>
          <a:p>
            <a:pPr algn="ctr"/>
            <a:r>
              <a:rPr lang="en-US" dirty="0" smtClean="0"/>
              <a:t>(.cxx)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4881580" y="1991360"/>
            <a:ext cx="1512047" cy="955040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Python extension library (.so, .</a:t>
            </a:r>
            <a:r>
              <a:rPr lang="en-US" dirty="0" err="1" smtClean="0"/>
              <a:t>dll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7012789" y="1991360"/>
            <a:ext cx="1512047" cy="955040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pySBOL</a:t>
            </a:r>
            <a:r>
              <a:rPr lang="en-US" dirty="0" smtClean="0"/>
              <a:t> module</a:t>
            </a:r>
          </a:p>
          <a:p>
            <a:pPr algn="ctr"/>
            <a:r>
              <a:rPr lang="en-US" dirty="0" smtClean="0"/>
              <a:t>(.</a:t>
            </a:r>
            <a:r>
              <a:rPr lang="en-US" dirty="0" err="1" smtClean="0"/>
              <a:t>py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>
            <a:off x="2131209" y="2296160"/>
            <a:ext cx="619162" cy="3860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4262418" y="2296160"/>
            <a:ext cx="619162" cy="3860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6393626" y="2275840"/>
            <a:ext cx="619162" cy="3860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490006" y="3251200"/>
            <a:ext cx="62788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800" dirty="0" err="1" smtClean="0"/>
              <a:t>LibSBOL</a:t>
            </a:r>
            <a:r>
              <a:rPr lang="en-US" sz="1800" dirty="0" smtClean="0"/>
              <a:t> can be translated into other languages implemented in C/C++ as well (</a:t>
            </a:r>
            <a:r>
              <a:rPr lang="en-US" sz="1800" dirty="0" err="1" smtClean="0"/>
              <a:t>eg</a:t>
            </a:r>
            <a:r>
              <a:rPr lang="en-US" sz="1800" dirty="0" smtClean="0"/>
              <a:t>, </a:t>
            </a:r>
            <a:r>
              <a:rPr lang="en-US" sz="1800" dirty="0" err="1" smtClean="0"/>
              <a:t>Matlab</a:t>
            </a:r>
            <a:r>
              <a:rPr lang="en-US" sz="1800" dirty="0" smtClean="0"/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Some consistency of the API across different languages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Serialization is well-validated and predictable (ideal for a standard language such as SBOL!)</a:t>
            </a:r>
            <a:endParaRPr lang="en-US" sz="1800" dirty="0"/>
          </a:p>
        </p:txBody>
      </p:sp>
      <p:sp>
        <p:nvSpPr>
          <p:cNvPr id="14" name="TextBox 13"/>
          <p:cNvSpPr txBox="1"/>
          <p:nvPr/>
        </p:nvSpPr>
        <p:spPr>
          <a:xfrm>
            <a:off x="-698613" y="1268599"/>
            <a:ext cx="62788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/>
              <a:t>Code generation</a:t>
            </a:r>
          </a:p>
          <a:p>
            <a:pPr algn="ctr"/>
            <a:r>
              <a:rPr lang="en-US" sz="1800" dirty="0" smtClean="0"/>
              <a:t>with SWIG</a:t>
            </a:r>
            <a:endParaRPr lang="en-US" sz="1800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</p:spPr>
        <p:txBody>
          <a:bodyPr/>
          <a:lstStyle/>
          <a:p>
            <a:pPr algn="ctr"/>
            <a:r>
              <a:rPr lang="en-US" b="1" dirty="0" smtClean="0"/>
              <a:t>Python Code is Generated from C++</a:t>
            </a:r>
            <a:endParaRPr lang="en-US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3873385" y="1469628"/>
            <a:ext cx="627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smtClean="0"/>
              <a:t>Compilation</a:t>
            </a:r>
            <a:endParaRPr lang="en-US" sz="1800" dirty="0"/>
          </a:p>
        </p:txBody>
      </p:sp>
      <p:sp>
        <p:nvSpPr>
          <p:cNvPr id="17" name="TextBox 16"/>
          <p:cNvSpPr txBox="1"/>
          <p:nvPr/>
        </p:nvSpPr>
        <p:spPr>
          <a:xfrm>
            <a:off x="6004597" y="1469628"/>
            <a:ext cx="627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smtClean="0"/>
              <a:t>Extra plumbing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97073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455185"/>
            <a:ext cx="8520599" cy="572699"/>
          </a:xfrm>
        </p:spPr>
        <p:txBody>
          <a:bodyPr/>
          <a:lstStyle/>
          <a:p>
            <a:pPr algn="ctr"/>
            <a:r>
              <a:rPr lang="en-US" b="1" dirty="0" smtClean="0"/>
              <a:t>Guiding Philosophy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740" y="1426795"/>
            <a:ext cx="8520599" cy="3416400"/>
          </a:xfrm>
        </p:spPr>
        <p:txBody>
          <a:bodyPr/>
          <a:lstStyle/>
          <a:p>
            <a:pPr marL="460375" indent="-460375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/>
                </a:solidFill>
              </a:rPr>
              <a:t>User-experience: An object-oriented approach to synthetic biology</a:t>
            </a:r>
          </a:p>
          <a:p>
            <a:pPr marL="460375" indent="-460375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/>
                </a:solidFill>
              </a:rPr>
              <a:t>Library implementation and specification diagrams are intuitively correlated</a:t>
            </a:r>
          </a:p>
          <a:p>
            <a:pPr marL="460375" indent="-460375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/>
                </a:solidFill>
              </a:rPr>
              <a:t>Extensible data model</a:t>
            </a:r>
          </a:p>
          <a:p>
            <a:pPr marL="460375" indent="-460375">
              <a:lnSpc>
                <a:spcPct val="100000"/>
              </a:lnSpc>
              <a:spcAft>
                <a:spcPts val="0"/>
              </a:spcAft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593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User Experience</a:t>
            </a:r>
          </a:p>
        </p:txBody>
      </p:sp>
    </p:spTree>
    <p:extLst>
      <p:ext uri="{BB962C8B-B14F-4D97-AF65-F5344CB8AC3E}">
        <p14:creationId xmlns:p14="http://schemas.microsoft.com/office/powerpoint/2010/main" val="306980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928" y="439264"/>
            <a:ext cx="7552140" cy="572699"/>
          </a:xfrm>
        </p:spPr>
        <p:txBody>
          <a:bodyPr/>
          <a:lstStyle/>
          <a:p>
            <a:pPr algn="ctr"/>
            <a:r>
              <a:rPr lang="en-US" b="1" dirty="0"/>
              <a:t>Object-oriented Synthetic Biology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5312" y="1235976"/>
            <a:ext cx="3054010" cy="3436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12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High-level Design Automation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2020" y="970773"/>
            <a:ext cx="8520599" cy="3416400"/>
          </a:xfrm>
        </p:spPr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chemeClr val="tx1"/>
                </a:solidFill>
              </a:rPr>
              <a:t>Assemble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hierarchies of parts</a:t>
            </a:r>
            <a:endParaRPr lang="en-US" dirty="0" smtClean="0">
              <a:solidFill>
                <a:schemeClr val="tx1"/>
              </a:solidFill>
            </a:endParaRPr>
          </a:p>
          <a:p>
            <a:endParaRPr lang="en-US" i="1" dirty="0" smtClean="0">
              <a:solidFill>
                <a:schemeClr val="tx1"/>
              </a:solidFill>
            </a:endParaRPr>
          </a:p>
          <a:p>
            <a:endParaRPr lang="en-US" i="1" dirty="0" smtClean="0">
              <a:solidFill>
                <a:schemeClr val="tx1"/>
              </a:solidFill>
            </a:endParaRPr>
          </a:p>
          <a:p>
            <a:endParaRPr lang="en-US" i="1" dirty="0" smtClean="0">
              <a:solidFill>
                <a:schemeClr val="tx1"/>
              </a:solidFill>
            </a:endParaRPr>
          </a:p>
          <a:p>
            <a:endParaRPr lang="en-US" i="1" dirty="0" smtClean="0">
              <a:solidFill>
                <a:schemeClr val="tx1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chemeClr val="tx1"/>
                </a:solidFill>
              </a:rPr>
              <a:t>Compile</a:t>
            </a:r>
            <a:r>
              <a:rPr lang="en-US" dirty="0" smtClean="0">
                <a:solidFill>
                  <a:schemeClr val="tx1"/>
                </a:solidFill>
              </a:rPr>
              <a:t> DNA sequences from different parts; replace cut-and-paste</a:t>
            </a:r>
          </a:p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chemeClr val="tx1"/>
                </a:solidFill>
              </a:rPr>
              <a:t>Assemble</a:t>
            </a:r>
            <a:r>
              <a:rPr lang="en-US" dirty="0" smtClean="0">
                <a:solidFill>
                  <a:schemeClr val="tx1"/>
                </a:solidFill>
              </a:rPr>
              <a:t> modules, </a:t>
            </a:r>
            <a:r>
              <a:rPr lang="en-US" dirty="0" err="1" smtClean="0">
                <a:solidFill>
                  <a:schemeClr val="tx1"/>
                </a:solidFill>
              </a:rPr>
              <a:t>eg</a:t>
            </a:r>
            <a:r>
              <a:rPr lang="en-US" dirty="0" smtClean="0">
                <a:solidFill>
                  <a:schemeClr val="tx1"/>
                </a:solidFill>
              </a:rPr>
              <a:t>, layered, regulatory gates and other modular systems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639" y="1913708"/>
            <a:ext cx="3474720" cy="1530531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2834639" y="1913708"/>
            <a:ext cx="3322321" cy="1530531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 flipH="1">
            <a:off x="4754880" y="1605931"/>
            <a:ext cx="1630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smtClean="0">
                <a:solidFill>
                  <a:schemeClr val="accent1"/>
                </a:solidFill>
              </a:rPr>
              <a:t>gene_example</a:t>
            </a:r>
            <a:endParaRPr lang="en-US" b="1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Other High-level Design Tasks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Connecting Module </a:t>
            </a:r>
            <a:r>
              <a:rPr lang="en-US" dirty="0">
                <a:solidFill>
                  <a:schemeClr val="tx1"/>
                </a:solidFill>
              </a:rPr>
              <a:t>I</a:t>
            </a:r>
            <a:r>
              <a:rPr lang="en-US" dirty="0" smtClean="0">
                <a:solidFill>
                  <a:schemeClr val="tx1"/>
                </a:solidFill>
              </a:rPr>
              <a:t>nputs and Outputs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Mechanistic Modeling of Biochemical Interactions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Overriding Components in a Template Design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6659" y="2589234"/>
            <a:ext cx="4536440" cy="255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90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31252</TotalTime>
  <Words>1161</Words>
  <Application>Microsoft Macintosh PowerPoint</Application>
  <PresentationFormat>On-screen Show (16:9)</PresentationFormat>
  <Paragraphs>272</Paragraphs>
  <Slides>37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37</vt:i4>
      </vt:variant>
    </vt:vector>
  </HeadingPairs>
  <TitlesOfParts>
    <vt:vector size="46" baseType="lpstr">
      <vt:lpstr>Calibri</vt:lpstr>
      <vt:lpstr>Calibri Light</vt:lpstr>
      <vt:lpstr>Consolas</vt:lpstr>
      <vt:lpstr>Menlo</vt:lpstr>
      <vt:lpstr>Arial</vt:lpstr>
      <vt:lpstr>simple-light-2</vt:lpstr>
      <vt:lpstr>Office Theme</vt:lpstr>
      <vt:lpstr>2_Office Theme</vt:lpstr>
      <vt:lpstr>3_Office Theme</vt:lpstr>
      <vt:lpstr>Introduction to pySBOL (Python)  &amp; libSBOL (C++)    Bryan Bartley bartleyba@sbolstandard.org Raytheon-BBN Technologies Cambridge, MA</vt:lpstr>
      <vt:lpstr>Features in v2.3.0</vt:lpstr>
      <vt:lpstr>PySBOL Installation</vt:lpstr>
      <vt:lpstr>Python Code is Generated from C++</vt:lpstr>
      <vt:lpstr>Guiding Philosophy</vt:lpstr>
      <vt:lpstr>User Experience</vt:lpstr>
      <vt:lpstr>Object-oriented Synthetic Biology</vt:lpstr>
      <vt:lpstr>High-level Design Automation</vt:lpstr>
      <vt:lpstr>Other High-level Design Tasks</vt:lpstr>
      <vt:lpstr>Library Implementation and Specification Document are Closely Correlated  </vt:lpstr>
      <vt:lpstr>See Getting Started with SBOL http://synbiodex.github.io/libSBOL/getting_started.html</vt:lpstr>
      <vt:lpstr>PowerPoint Presentation</vt:lpstr>
      <vt:lpstr>Every SBOL Objects has a Uniform Resource Identifier (URI). </vt:lpstr>
      <vt:lpstr>An Example Constructor</vt:lpstr>
      <vt:lpstr>An Example Constructor</vt:lpstr>
      <vt:lpstr>An Example Constructor</vt:lpstr>
      <vt:lpstr>An Example Constructor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DBTL Workflows</vt:lpstr>
      <vt:lpstr>PowerPoint Presentation</vt:lpstr>
      <vt:lpstr>PowerPoint Presentation</vt:lpstr>
      <vt:lpstr>Use Cases</vt:lpstr>
      <vt:lpstr>“In-house” Workflow Systems Can be Integrated with SBOL</vt:lpstr>
      <vt:lpstr>Extensibility</vt:lpstr>
      <vt:lpstr>PowerPoint Presentation</vt:lpstr>
      <vt:lpstr>Extension Classes</vt:lpstr>
      <vt:lpstr>PowerPoint Presentation</vt:lpstr>
      <vt:lpstr>Concluding Remarks</vt:lpstr>
      <vt:lpstr>Acknowledgements</vt:lpstr>
      <vt:lpstr>Please try out!</vt:lpstr>
    </vt:vector>
  </TitlesOfParts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Bryan Bartley</dc:creator>
  <cp:lastModifiedBy>Bryan Bartley</cp:lastModifiedBy>
  <cp:revision>204</cp:revision>
  <dcterms:modified xsi:type="dcterms:W3CDTF">2018-08-01T17:52:38Z</dcterms:modified>
</cp:coreProperties>
</file>